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Lst>
  <p:notesMasterIdLst>
    <p:notesMasterId r:id="rId88"/>
  </p:notesMasterIdLst>
  <p:sldIdLst>
    <p:sldId id="256" r:id="rId3"/>
    <p:sldId id="311" r:id="rId4"/>
    <p:sldId id="395" r:id="rId5"/>
    <p:sldId id="396" r:id="rId6"/>
    <p:sldId id="397" r:id="rId7"/>
    <p:sldId id="312" r:id="rId8"/>
    <p:sldId id="316" r:id="rId9"/>
    <p:sldId id="314" r:id="rId10"/>
    <p:sldId id="326" r:id="rId11"/>
    <p:sldId id="357" r:id="rId12"/>
    <p:sldId id="380" r:id="rId13"/>
    <p:sldId id="381" r:id="rId14"/>
    <p:sldId id="361" r:id="rId15"/>
    <p:sldId id="398" r:id="rId16"/>
    <p:sldId id="399" r:id="rId17"/>
    <p:sldId id="400" r:id="rId18"/>
    <p:sldId id="401" r:id="rId19"/>
    <p:sldId id="402" r:id="rId20"/>
    <p:sldId id="403" r:id="rId21"/>
    <p:sldId id="404" r:id="rId22"/>
    <p:sldId id="362" r:id="rId23"/>
    <p:sldId id="392" r:id="rId24"/>
    <p:sldId id="393" r:id="rId25"/>
    <p:sldId id="394" r:id="rId26"/>
    <p:sldId id="339" r:id="rId27"/>
    <p:sldId id="372" r:id="rId28"/>
    <p:sldId id="345" r:id="rId29"/>
    <p:sldId id="408" r:id="rId30"/>
    <p:sldId id="421" r:id="rId31"/>
    <p:sldId id="410" r:id="rId32"/>
    <p:sldId id="411" r:id="rId33"/>
    <p:sldId id="422" r:id="rId34"/>
    <p:sldId id="423" r:id="rId35"/>
    <p:sldId id="424" r:id="rId36"/>
    <p:sldId id="425" r:id="rId37"/>
    <p:sldId id="426" r:id="rId38"/>
    <p:sldId id="427" r:id="rId39"/>
    <p:sldId id="428" r:id="rId40"/>
    <p:sldId id="430" r:id="rId41"/>
    <p:sldId id="412" r:id="rId42"/>
    <p:sldId id="429" r:id="rId43"/>
    <p:sldId id="420" r:id="rId44"/>
    <p:sldId id="368" r:id="rId45"/>
    <p:sldId id="369" r:id="rId46"/>
    <p:sldId id="370" r:id="rId47"/>
    <p:sldId id="409" r:id="rId48"/>
    <p:sldId id="315" r:id="rId49"/>
    <p:sldId id="319" r:id="rId50"/>
    <p:sldId id="324" r:id="rId51"/>
    <p:sldId id="320" r:id="rId52"/>
    <p:sldId id="321" r:id="rId53"/>
    <p:sldId id="322" r:id="rId54"/>
    <p:sldId id="323" r:id="rId55"/>
    <p:sldId id="327" r:id="rId56"/>
    <p:sldId id="330" r:id="rId57"/>
    <p:sldId id="346" r:id="rId58"/>
    <p:sldId id="431" r:id="rId59"/>
    <p:sldId id="354" r:id="rId60"/>
    <p:sldId id="355" r:id="rId61"/>
    <p:sldId id="356" r:id="rId62"/>
    <p:sldId id="347" r:id="rId63"/>
    <p:sldId id="348" r:id="rId64"/>
    <p:sldId id="349" r:id="rId65"/>
    <p:sldId id="350" r:id="rId66"/>
    <p:sldId id="351" r:id="rId67"/>
    <p:sldId id="352" r:id="rId68"/>
    <p:sldId id="353" r:id="rId69"/>
    <p:sldId id="334" r:id="rId70"/>
    <p:sldId id="335" r:id="rId71"/>
    <p:sldId id="371" r:id="rId72"/>
    <p:sldId id="338" r:id="rId73"/>
    <p:sldId id="405" r:id="rId74"/>
    <p:sldId id="373" r:id="rId75"/>
    <p:sldId id="374" r:id="rId76"/>
    <p:sldId id="375" r:id="rId77"/>
    <p:sldId id="377" r:id="rId78"/>
    <p:sldId id="376" r:id="rId79"/>
    <p:sldId id="378" r:id="rId80"/>
    <p:sldId id="379" r:id="rId81"/>
    <p:sldId id="363" r:id="rId82"/>
    <p:sldId id="364" r:id="rId83"/>
    <p:sldId id="365" r:id="rId84"/>
    <p:sldId id="366" r:id="rId85"/>
    <p:sldId id="367" r:id="rId86"/>
    <p:sldId id="306" r:id="rId87"/>
  </p:sldIdLst>
  <p:sldSz cx="9144000" cy="6858000" type="screen4x3"/>
  <p:notesSz cx="6858000" cy="9144000"/>
  <p:defaultTextStyle>
    <a:defPPr>
      <a:defRPr lang="en-US"/>
    </a:defPPr>
    <a:lvl1pPr algn="l" rtl="0" fontAlgn="base">
      <a:spcBef>
        <a:spcPct val="0"/>
      </a:spcBef>
      <a:spcAft>
        <a:spcPct val="0"/>
      </a:spcAft>
      <a:defRPr sz="1200" kern="1200">
        <a:solidFill>
          <a:srgbClr val="0612A3"/>
        </a:solidFill>
        <a:latin typeface="Arial" charset="0"/>
        <a:ea typeface="ヒラギノ角ゴ ProN W3" charset="0"/>
        <a:cs typeface="ヒラギノ角ゴ ProN W3" charset="0"/>
        <a:sym typeface="Arial" charset="0"/>
      </a:defRPr>
    </a:lvl1pPr>
    <a:lvl2pPr marL="457200" algn="l" rtl="0" fontAlgn="base">
      <a:spcBef>
        <a:spcPct val="0"/>
      </a:spcBef>
      <a:spcAft>
        <a:spcPct val="0"/>
      </a:spcAft>
      <a:defRPr sz="1200" kern="1200">
        <a:solidFill>
          <a:srgbClr val="0612A3"/>
        </a:solidFill>
        <a:latin typeface="Arial" charset="0"/>
        <a:ea typeface="ヒラギノ角ゴ ProN W3" charset="0"/>
        <a:cs typeface="ヒラギノ角ゴ ProN W3" charset="0"/>
        <a:sym typeface="Arial" charset="0"/>
      </a:defRPr>
    </a:lvl2pPr>
    <a:lvl3pPr marL="914400" algn="l" rtl="0" fontAlgn="base">
      <a:spcBef>
        <a:spcPct val="0"/>
      </a:spcBef>
      <a:spcAft>
        <a:spcPct val="0"/>
      </a:spcAft>
      <a:defRPr sz="1200" kern="1200">
        <a:solidFill>
          <a:srgbClr val="0612A3"/>
        </a:solidFill>
        <a:latin typeface="Arial" charset="0"/>
        <a:ea typeface="ヒラギノ角ゴ ProN W3" charset="0"/>
        <a:cs typeface="ヒラギノ角ゴ ProN W3" charset="0"/>
        <a:sym typeface="Arial" charset="0"/>
      </a:defRPr>
    </a:lvl3pPr>
    <a:lvl4pPr marL="1371600" algn="l" rtl="0" fontAlgn="base">
      <a:spcBef>
        <a:spcPct val="0"/>
      </a:spcBef>
      <a:spcAft>
        <a:spcPct val="0"/>
      </a:spcAft>
      <a:defRPr sz="1200" kern="1200">
        <a:solidFill>
          <a:srgbClr val="0612A3"/>
        </a:solidFill>
        <a:latin typeface="Arial" charset="0"/>
        <a:ea typeface="ヒラギノ角ゴ ProN W3" charset="0"/>
        <a:cs typeface="ヒラギノ角ゴ ProN W3" charset="0"/>
        <a:sym typeface="Arial" charset="0"/>
      </a:defRPr>
    </a:lvl4pPr>
    <a:lvl5pPr marL="1828800" algn="l" rtl="0" fontAlgn="base">
      <a:spcBef>
        <a:spcPct val="0"/>
      </a:spcBef>
      <a:spcAft>
        <a:spcPct val="0"/>
      </a:spcAft>
      <a:defRPr sz="1200" kern="1200">
        <a:solidFill>
          <a:srgbClr val="0612A3"/>
        </a:solidFill>
        <a:latin typeface="Arial" charset="0"/>
        <a:ea typeface="ヒラギノ角ゴ ProN W3" charset="0"/>
        <a:cs typeface="ヒラギノ角ゴ ProN W3" charset="0"/>
        <a:sym typeface="Arial" charset="0"/>
      </a:defRPr>
    </a:lvl5pPr>
    <a:lvl6pPr marL="2286000" algn="l" defTabSz="457200" rtl="0" eaLnBrk="1" latinLnBrk="0" hangingPunct="1">
      <a:defRPr sz="1200" kern="1200">
        <a:solidFill>
          <a:srgbClr val="0612A3"/>
        </a:solidFill>
        <a:latin typeface="Arial" charset="0"/>
        <a:ea typeface="ヒラギノ角ゴ ProN W3" charset="0"/>
        <a:cs typeface="ヒラギノ角ゴ ProN W3" charset="0"/>
        <a:sym typeface="Arial" charset="0"/>
      </a:defRPr>
    </a:lvl6pPr>
    <a:lvl7pPr marL="2743200" algn="l" defTabSz="457200" rtl="0" eaLnBrk="1" latinLnBrk="0" hangingPunct="1">
      <a:defRPr sz="1200" kern="1200">
        <a:solidFill>
          <a:srgbClr val="0612A3"/>
        </a:solidFill>
        <a:latin typeface="Arial" charset="0"/>
        <a:ea typeface="ヒラギノ角ゴ ProN W3" charset="0"/>
        <a:cs typeface="ヒラギノ角ゴ ProN W3" charset="0"/>
        <a:sym typeface="Arial" charset="0"/>
      </a:defRPr>
    </a:lvl7pPr>
    <a:lvl8pPr marL="3200400" algn="l" defTabSz="457200" rtl="0" eaLnBrk="1" latinLnBrk="0" hangingPunct="1">
      <a:defRPr sz="1200" kern="1200">
        <a:solidFill>
          <a:srgbClr val="0612A3"/>
        </a:solidFill>
        <a:latin typeface="Arial" charset="0"/>
        <a:ea typeface="ヒラギノ角ゴ ProN W3" charset="0"/>
        <a:cs typeface="ヒラギノ角ゴ ProN W3" charset="0"/>
        <a:sym typeface="Arial" charset="0"/>
      </a:defRPr>
    </a:lvl8pPr>
    <a:lvl9pPr marL="3657600" algn="l" defTabSz="457200" rtl="0" eaLnBrk="1" latinLnBrk="0" hangingPunct="1">
      <a:defRPr sz="1200" kern="1200">
        <a:solidFill>
          <a:srgbClr val="0612A3"/>
        </a:solidFill>
        <a:latin typeface="Arial" charset="0"/>
        <a:ea typeface="ヒラギノ角ゴ ProN W3" charset="0"/>
        <a:cs typeface="ヒラギノ角ゴ ProN W3" charset="0"/>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3" autoAdjust="0"/>
    <p:restoredTop sz="94660"/>
  </p:normalViewPr>
  <p:slideViewPr>
    <p:cSldViewPr>
      <p:cViewPr varScale="1">
        <p:scale>
          <a:sx n="102" d="100"/>
          <a:sy n="102" d="100"/>
        </p:scale>
        <p:origin x="-480"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notesMaster" Target="notesMasters/notesMaster1.xml"/><Relationship Id="rId89" Type="http://schemas.openxmlformats.org/officeDocument/2006/relationships/printerSettings" Target="printerSettings/printerSettings1.bin"/></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F03CAA-CEF4-6C48-B636-643DADFB1FDF}" type="datetimeFigureOut">
              <a:rPr lang="en-US" smtClean="0"/>
              <a:t>6/13/11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A3AEB2-08DF-0E47-84D9-C7FC0EF9C166}" type="slidenum">
              <a:rPr lang="en-US" smtClean="0"/>
              <a:t>‹#›</a:t>
            </a:fld>
            <a:endParaRPr lang="en-US"/>
          </a:p>
        </p:txBody>
      </p:sp>
    </p:spTree>
    <p:extLst>
      <p:ext uri="{BB962C8B-B14F-4D97-AF65-F5344CB8AC3E}">
        <p14:creationId xmlns:p14="http://schemas.microsoft.com/office/powerpoint/2010/main" val="270719889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A3AEB2-08DF-0E47-84D9-C7FC0EF9C166}" type="slidenum">
              <a:rPr lang="en-US" smtClean="0"/>
              <a:t>24</a:t>
            </a:fld>
            <a:endParaRPr lang="en-US"/>
          </a:p>
        </p:txBody>
      </p:sp>
    </p:spTree>
    <p:extLst>
      <p:ext uri="{BB962C8B-B14F-4D97-AF65-F5344CB8AC3E}">
        <p14:creationId xmlns:p14="http://schemas.microsoft.com/office/powerpoint/2010/main" val="3074689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174565971"/>
      </p:ext>
    </p:extLst>
  </p:cSld>
  <p:clrMapOvr>
    <a:masterClrMapping/>
  </p:clrMapOvr>
  <p:transition xmlns:p14="http://schemas.microsoft.com/office/powerpoint/2010/mai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86348364"/>
      </p:ext>
    </p:extLst>
  </p:cSld>
  <p:clrMapOvr>
    <a:masterClrMapping/>
  </p:clrMapOvr>
  <p:transition xmlns:p14="http://schemas.microsoft.com/office/powerpoint/2010/mai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04451778"/>
      </p:ext>
    </p:extLst>
  </p:cSld>
  <p:clrMapOvr>
    <a:masterClrMapping/>
  </p:clrMapOvr>
  <p:transition xmlns:p14="http://schemas.microsoft.com/office/powerpoint/2010/mai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EA1D73D3-99DF-3647-8AFB-E657C86CDF01}" type="slidenum">
              <a:rPr lang="en-US"/>
              <a:pPr/>
              <a:t>‹#›</a:t>
            </a:fld>
            <a:endParaRPr lang="en-US"/>
          </a:p>
        </p:txBody>
      </p:sp>
    </p:spTree>
    <p:extLst>
      <p:ext uri="{BB962C8B-B14F-4D97-AF65-F5344CB8AC3E}">
        <p14:creationId xmlns:p14="http://schemas.microsoft.com/office/powerpoint/2010/main" val="2759075654"/>
      </p:ext>
    </p:extLst>
  </p:cSld>
  <p:clrMapOvr>
    <a:masterClrMapping/>
  </p:clrMapOvr>
  <p:transition xmlns:p14="http://schemas.microsoft.com/office/powerpoint/2010/mai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7641BF12-3BC4-5F44-AB3D-A07D99BEC2C1}" type="slidenum">
              <a:rPr lang="en-US"/>
              <a:pPr/>
              <a:t>‹#›</a:t>
            </a:fld>
            <a:endParaRPr lang="en-US"/>
          </a:p>
        </p:txBody>
      </p:sp>
    </p:spTree>
    <p:extLst>
      <p:ext uri="{BB962C8B-B14F-4D97-AF65-F5344CB8AC3E}">
        <p14:creationId xmlns:p14="http://schemas.microsoft.com/office/powerpoint/2010/main" val="2173719485"/>
      </p:ext>
    </p:extLst>
  </p:cSld>
  <p:clrMapOvr>
    <a:masterClrMapping/>
  </p:clrMapOvr>
  <p:transition xmlns:p14="http://schemas.microsoft.com/office/powerpoint/2010/mai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7321A0C5-3973-4540-831A-FA4F09948726}" type="slidenum">
              <a:rPr lang="en-US"/>
              <a:pPr/>
              <a:t>‹#›</a:t>
            </a:fld>
            <a:endParaRPr lang="en-US"/>
          </a:p>
        </p:txBody>
      </p:sp>
    </p:spTree>
    <p:extLst>
      <p:ext uri="{BB962C8B-B14F-4D97-AF65-F5344CB8AC3E}">
        <p14:creationId xmlns:p14="http://schemas.microsoft.com/office/powerpoint/2010/main" val="2424591781"/>
      </p:ext>
    </p:extLst>
  </p:cSld>
  <p:clrMapOvr>
    <a:masterClrMapping/>
  </p:clrMapOvr>
  <p:transition xmlns:p14="http://schemas.microsoft.com/office/powerpoint/2010/mai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268DEB69-C9F1-6B4E-8F53-4C3D9F810AC3}" type="slidenum">
              <a:rPr lang="en-US"/>
              <a:pPr/>
              <a:t>‹#›</a:t>
            </a:fld>
            <a:endParaRPr lang="en-US"/>
          </a:p>
        </p:txBody>
      </p:sp>
    </p:spTree>
    <p:extLst>
      <p:ext uri="{BB962C8B-B14F-4D97-AF65-F5344CB8AC3E}">
        <p14:creationId xmlns:p14="http://schemas.microsoft.com/office/powerpoint/2010/main" val="1070783875"/>
      </p:ext>
    </p:extLst>
  </p:cSld>
  <p:clrMapOvr>
    <a:masterClrMapping/>
  </p:clrMapOvr>
  <p:transition xmlns:p14="http://schemas.microsoft.com/office/powerpoint/2010/mai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7B2409AC-A10C-BA4D-B27E-658A3D6F8F94}" type="slidenum">
              <a:rPr lang="en-US"/>
              <a:pPr/>
              <a:t>‹#›</a:t>
            </a:fld>
            <a:endParaRPr lang="en-US"/>
          </a:p>
        </p:txBody>
      </p:sp>
    </p:spTree>
    <p:extLst>
      <p:ext uri="{BB962C8B-B14F-4D97-AF65-F5344CB8AC3E}">
        <p14:creationId xmlns:p14="http://schemas.microsoft.com/office/powerpoint/2010/main" val="1779547267"/>
      </p:ext>
    </p:extLst>
  </p:cSld>
  <p:clrMapOvr>
    <a:masterClrMapping/>
  </p:clrMapOvr>
  <p:transition xmlns:p14="http://schemas.microsoft.com/office/powerpoint/2010/mai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1A8994AB-6509-BC4C-9B33-159427F2E151}" type="slidenum">
              <a:rPr lang="en-US"/>
              <a:pPr/>
              <a:t>‹#›</a:t>
            </a:fld>
            <a:endParaRPr lang="en-US"/>
          </a:p>
        </p:txBody>
      </p:sp>
    </p:spTree>
    <p:extLst>
      <p:ext uri="{BB962C8B-B14F-4D97-AF65-F5344CB8AC3E}">
        <p14:creationId xmlns:p14="http://schemas.microsoft.com/office/powerpoint/2010/main" val="4100197988"/>
      </p:ext>
    </p:extLst>
  </p:cSld>
  <p:clrMapOvr>
    <a:masterClrMapping/>
  </p:clrMapOvr>
  <p:transition xmlns:p14="http://schemas.microsoft.com/office/powerpoint/2010/mai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C52279A2-07BC-624F-AB53-A215C349A00F}" type="slidenum">
              <a:rPr lang="en-US"/>
              <a:pPr/>
              <a:t>‹#›</a:t>
            </a:fld>
            <a:endParaRPr lang="en-US"/>
          </a:p>
        </p:txBody>
      </p:sp>
    </p:spTree>
    <p:extLst>
      <p:ext uri="{BB962C8B-B14F-4D97-AF65-F5344CB8AC3E}">
        <p14:creationId xmlns:p14="http://schemas.microsoft.com/office/powerpoint/2010/main" val="1030807883"/>
      </p:ext>
    </p:extLst>
  </p:cSld>
  <p:clrMapOvr>
    <a:masterClrMapping/>
  </p:clrMapOvr>
  <p:transition xmlns:p14="http://schemas.microsoft.com/office/powerpoint/2010/mai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A3275635-4BAF-8B40-BF19-09806A3A9758}" type="slidenum">
              <a:rPr lang="en-US"/>
              <a:pPr/>
              <a:t>‹#›</a:t>
            </a:fld>
            <a:endParaRPr lang="en-US"/>
          </a:p>
        </p:txBody>
      </p:sp>
    </p:spTree>
    <p:extLst>
      <p:ext uri="{BB962C8B-B14F-4D97-AF65-F5344CB8AC3E}">
        <p14:creationId xmlns:p14="http://schemas.microsoft.com/office/powerpoint/2010/main" val="963718026"/>
      </p:ext>
    </p:extLst>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22892418"/>
      </p:ext>
    </p:extLst>
  </p:cSld>
  <p:clrMapOvr>
    <a:masterClrMapping/>
  </p:clrMapOvr>
  <p:transition xmlns:p14="http://schemas.microsoft.com/office/powerpoint/2010/mai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C271C71B-DE79-D64A-9FD0-35443B159B2C}" type="slidenum">
              <a:rPr lang="en-US"/>
              <a:pPr/>
              <a:t>‹#›</a:t>
            </a:fld>
            <a:endParaRPr lang="en-US"/>
          </a:p>
        </p:txBody>
      </p:sp>
    </p:spTree>
    <p:extLst>
      <p:ext uri="{BB962C8B-B14F-4D97-AF65-F5344CB8AC3E}">
        <p14:creationId xmlns:p14="http://schemas.microsoft.com/office/powerpoint/2010/main" val="3375183444"/>
      </p:ext>
    </p:extLst>
  </p:cSld>
  <p:clrMapOvr>
    <a:masterClrMapping/>
  </p:clrMapOvr>
  <p:transition xmlns:p14="http://schemas.microsoft.com/office/powerpoint/2010/mai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CD13B23E-768E-AC47-93FA-6F8747D1D518}" type="slidenum">
              <a:rPr lang="en-US"/>
              <a:pPr/>
              <a:t>‹#›</a:t>
            </a:fld>
            <a:endParaRPr lang="en-US"/>
          </a:p>
        </p:txBody>
      </p:sp>
    </p:spTree>
    <p:extLst>
      <p:ext uri="{BB962C8B-B14F-4D97-AF65-F5344CB8AC3E}">
        <p14:creationId xmlns:p14="http://schemas.microsoft.com/office/powerpoint/2010/main" val="1646721842"/>
      </p:ext>
    </p:extLst>
  </p:cSld>
  <p:clrMapOvr>
    <a:masterClrMapping/>
  </p:clrMapOvr>
  <p:transition xmlns:p14="http://schemas.microsoft.com/office/powerpoint/2010/mai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1000"/>
            <a:ext cx="1943100" cy="6477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381000"/>
            <a:ext cx="5676900" cy="6477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8810F85-B8A3-EC47-B641-788D0D74CDE9}" type="slidenum">
              <a:rPr lang="en-US"/>
              <a:pPr/>
              <a:t>‹#›</a:t>
            </a:fld>
            <a:endParaRPr lang="en-US"/>
          </a:p>
        </p:txBody>
      </p:sp>
    </p:spTree>
    <p:extLst>
      <p:ext uri="{BB962C8B-B14F-4D97-AF65-F5344CB8AC3E}">
        <p14:creationId xmlns:p14="http://schemas.microsoft.com/office/powerpoint/2010/main" val="2636705812"/>
      </p:ext>
    </p:extLst>
  </p:cSld>
  <p:clrMapOvr>
    <a:masterClrMapping/>
  </p:clrMapOvr>
  <p:transition xmlns:p14="http://schemas.microsoft.com/office/powerpoint/2010/mai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4015198660"/>
      </p:ext>
    </p:extLst>
  </p:cSld>
  <p:clrMapOvr>
    <a:masterClrMapping/>
  </p:clrMapOvr>
  <p:transition xmlns:p14="http://schemas.microsoft.com/office/powerpoint/2010/mai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9492871"/>
      </p:ext>
    </p:extLst>
  </p:cSld>
  <p:clrMapOvr>
    <a:masterClrMapping/>
  </p:clrMapOvr>
  <p:transition xmlns:p14="http://schemas.microsoft.com/office/powerpoint/2010/mai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95383900"/>
      </p:ext>
    </p:extLst>
  </p:cSld>
  <p:clrMapOvr>
    <a:masterClrMapping/>
  </p:clrMapOvr>
  <p:transition xmlns:p14="http://schemas.microsoft.com/office/powerpoint/2010/mai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31224092"/>
      </p:ext>
    </p:extLst>
  </p:cSld>
  <p:clrMapOvr>
    <a:masterClrMapping/>
  </p:clrMapOvr>
  <p:transition xmlns:p14="http://schemas.microsoft.com/office/powerpoint/2010/mai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930552"/>
      </p:ext>
    </p:extLst>
  </p:cSld>
  <p:clrMapOvr>
    <a:masterClrMapping/>
  </p:clrMapOvr>
  <p:transition xmlns:p14="http://schemas.microsoft.com/office/powerpoint/2010/mai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396946988"/>
      </p:ext>
    </p:extLst>
  </p:cSld>
  <p:clrMapOvr>
    <a:masterClrMapping/>
  </p:clrMapOvr>
  <p:transition xmlns:p14="http://schemas.microsoft.com/office/powerpoint/2010/mai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900117368"/>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685800" y="381000"/>
            <a:ext cx="7772400"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91440" bIns="50800" numCol="1" anchor="ctr" anchorCtr="0" compatLnSpc="1">
            <a:prstTxWarp prst="textNoShape">
              <a:avLst/>
            </a:prstTxWarp>
          </a:bodyPr>
          <a:lstStyle/>
          <a:p>
            <a:pPr lvl="0"/>
            <a:r>
              <a:rPr lang="en-US">
                <a:sym typeface="Arial" charset="0"/>
              </a:rPr>
              <a:t>Click to edit Master title style</a:t>
            </a:r>
          </a:p>
        </p:txBody>
      </p:sp>
      <p:sp>
        <p:nvSpPr>
          <p:cNvPr id="1026" name="Rectangle 2"/>
          <p:cNvSpPr>
            <a:spLocks noGrp="1" noChangeArrowheads="1"/>
          </p:cNvSpPr>
          <p:nvPr>
            <p:ph type="body" idx="1"/>
          </p:nvPr>
        </p:nvSpPr>
        <p:spPr bwMode="auto">
          <a:xfrm>
            <a:off x="685800" y="1981200"/>
            <a:ext cx="77724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91440" bIns="508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transition xmlns:p14="http://schemas.microsoft.com/office/powerpoint/2010/main"/>
  <p:txStyles>
    <p:titleStyle>
      <a:lvl1pPr marL="39688" algn="ctr" rtl="0" fontAlgn="base">
        <a:spcBef>
          <a:spcPct val="0"/>
        </a:spcBef>
        <a:spcAft>
          <a:spcPct val="0"/>
        </a:spcAft>
        <a:defRPr sz="4400">
          <a:solidFill>
            <a:schemeClr val="tx1"/>
          </a:solidFill>
          <a:latin typeface="+mj-lt"/>
          <a:ea typeface="+mj-ea"/>
          <a:cs typeface="+mj-cs"/>
          <a:sym typeface="Arial" charset="0"/>
        </a:defRPr>
      </a:lvl1pPr>
      <a:lvl2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2pPr>
      <a:lvl3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3pPr>
      <a:lvl4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4pPr>
      <a:lvl5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5pPr>
      <a:lvl6pPr marL="4968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6pPr>
      <a:lvl7pPr marL="9540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7pPr>
      <a:lvl8pPr marL="14112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8pPr>
      <a:lvl9pPr marL="18684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fontAlgn="base">
        <a:spcBef>
          <a:spcPts val="700"/>
        </a:spcBef>
        <a:spcAft>
          <a:spcPct val="0"/>
        </a:spcAft>
        <a:buClr>
          <a:srgbClr val="0612A3"/>
        </a:buClr>
        <a:buSzPct val="100000"/>
        <a:buFont typeface="Arial" charset="0"/>
        <a:buChar char="•"/>
        <a:defRPr sz="3200">
          <a:solidFill>
            <a:schemeClr val="tx1"/>
          </a:solidFill>
          <a:latin typeface="+mn-lt"/>
          <a:ea typeface="+mn-ea"/>
          <a:cs typeface="+mn-cs"/>
          <a:sym typeface="Arial" charset="0"/>
        </a:defRPr>
      </a:lvl1pPr>
      <a:lvl2pPr marL="681038" indent="-285750" algn="l" rtl="0" fontAlgn="base">
        <a:spcBef>
          <a:spcPts val="600"/>
        </a:spcBef>
        <a:spcAft>
          <a:spcPct val="0"/>
        </a:spcAft>
        <a:buClr>
          <a:srgbClr val="0612A3"/>
        </a:buClr>
        <a:buSzPct val="100000"/>
        <a:buFont typeface="Arial" charset="0"/>
        <a:buChar char="–"/>
        <a:defRPr sz="2800">
          <a:solidFill>
            <a:schemeClr val="tx1"/>
          </a:solidFill>
          <a:latin typeface="+mn-lt"/>
          <a:ea typeface="+mn-ea"/>
          <a:cs typeface="+mn-cs"/>
          <a:sym typeface="Arial" charset="0"/>
        </a:defRPr>
      </a:lvl2pPr>
      <a:lvl3pPr marL="1081088" indent="-228600" algn="l" rtl="0" fontAlgn="base">
        <a:spcBef>
          <a:spcPts val="600"/>
        </a:spcBef>
        <a:spcAft>
          <a:spcPct val="0"/>
        </a:spcAft>
        <a:buClr>
          <a:srgbClr val="0612A3"/>
        </a:buClr>
        <a:buSzPct val="100000"/>
        <a:buFont typeface="Arial" charset="0"/>
        <a:buChar char="•"/>
        <a:defRPr sz="2400">
          <a:solidFill>
            <a:schemeClr val="tx1"/>
          </a:solidFill>
          <a:latin typeface="+mn-lt"/>
          <a:ea typeface="+mn-ea"/>
          <a:cs typeface="+mn-cs"/>
          <a:sym typeface="Arial" charset="0"/>
        </a:defRPr>
      </a:lvl3pPr>
      <a:lvl4pPr marL="15382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4pPr>
      <a:lvl5pPr marL="19954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5pPr>
      <a:lvl6pPr marL="24526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6pPr>
      <a:lvl7pPr marL="29098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7pPr>
      <a:lvl8pPr marL="33670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8pPr>
      <a:lvl9pPr marL="38242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9" name="Rectangle 1"/>
          <p:cNvSpPr>
            <a:spLocks noGrp="1" noChangeArrowheads="1"/>
          </p:cNvSpPr>
          <p:nvPr>
            <p:ph type="title"/>
          </p:nvPr>
        </p:nvSpPr>
        <p:spPr bwMode="auto">
          <a:xfrm>
            <a:off x="685800" y="381000"/>
            <a:ext cx="7772400"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91440" bIns="50800" numCol="1" anchor="ctr" anchorCtr="0" compatLnSpc="1">
            <a:prstTxWarp prst="textNoShape">
              <a:avLst/>
            </a:prstTxWarp>
          </a:bodyPr>
          <a:lstStyle/>
          <a:p>
            <a:pPr lvl="0"/>
            <a:r>
              <a:rPr lang="en-US">
                <a:sym typeface="Arial" charset="0"/>
              </a:rPr>
              <a:t>Click to edit Master title style</a:t>
            </a:r>
          </a:p>
        </p:txBody>
      </p:sp>
      <p:sp>
        <p:nvSpPr>
          <p:cNvPr id="2050" name="Rectangle 2"/>
          <p:cNvSpPr>
            <a:spLocks noGrp="1" noChangeArrowheads="1"/>
          </p:cNvSpPr>
          <p:nvPr>
            <p:ph type="body" idx="1"/>
          </p:nvPr>
        </p:nvSpPr>
        <p:spPr bwMode="auto">
          <a:xfrm>
            <a:off x="685800" y="1981200"/>
            <a:ext cx="7772400" cy="487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vert="horz" wrap="square" lIns="50800" tIns="50800" rIns="91440" bIns="50800" numCol="1" anchor="t" anchorCtr="0" compatLnSpc="1">
            <a:prstTxWarp prst="textNoShape">
              <a:avLst/>
            </a:prstTxWarp>
          </a:bodyPr>
          <a:lstStyle/>
          <a:p>
            <a:pPr lvl="0"/>
            <a:r>
              <a:rPr lang="en-US">
                <a:sym typeface="Arial" charset="0"/>
              </a:rPr>
              <a:t>Click to edit Master text styles</a:t>
            </a:r>
          </a:p>
          <a:p>
            <a:pPr lvl="1"/>
            <a:r>
              <a:rPr lang="en-US">
                <a:sym typeface="Arial" charset="0"/>
              </a:rPr>
              <a:t>Second level</a:t>
            </a:r>
          </a:p>
          <a:p>
            <a:pPr lvl="2"/>
            <a:r>
              <a:rPr lang="en-US">
                <a:sym typeface="Arial" charset="0"/>
              </a:rPr>
              <a:t>Third level</a:t>
            </a:r>
          </a:p>
          <a:p>
            <a:pPr lvl="3"/>
            <a:r>
              <a:rPr lang="en-US">
                <a:sym typeface="Arial" charset="0"/>
              </a:rPr>
              <a:t>Fourth level</a:t>
            </a:r>
          </a:p>
          <a:p>
            <a:pPr lvl="4"/>
            <a:r>
              <a:rPr lang="en-US">
                <a:sym typeface="Arial" charset="0"/>
              </a:rPr>
              <a:t>Fifth level</a:t>
            </a:r>
          </a:p>
        </p:txBody>
      </p:sp>
      <p:sp>
        <p:nvSpPr>
          <p:cNvPr id="2051" name="Text Box 3"/>
          <p:cNvSpPr txBox="1">
            <a:spLocks noGrp="1" noChangeArrowheads="1"/>
          </p:cNvSpPr>
          <p:nvPr>
            <p:ph type="sldNum" sz="quarter" idx="4"/>
          </p:nvPr>
        </p:nvSpPr>
        <p:spPr bwMode="auto">
          <a:xfrm>
            <a:off x="7348538" y="6248400"/>
            <a:ext cx="31115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ctr">
              <a:defRPr sz="1400">
                <a:solidFill>
                  <a:schemeClr val="tx1"/>
                </a:solidFill>
                <a:latin typeface="+mn-lt"/>
                <a:ea typeface="ＭＳ Ｐゴシック" charset="0"/>
                <a:cs typeface="Arial" charset="0"/>
              </a:defRPr>
            </a:lvl1pPr>
            <a:lvl2pPr>
              <a:defRPr sz="1200">
                <a:solidFill>
                  <a:schemeClr val="tx1"/>
                </a:solidFill>
                <a:latin typeface="+mn-lt"/>
                <a:ea typeface="ＭＳ Ｐゴシック" charset="0"/>
              </a:defRPr>
            </a:lvl2pPr>
            <a:lvl3pPr>
              <a:defRPr sz="1200">
                <a:solidFill>
                  <a:schemeClr val="tx1"/>
                </a:solidFill>
                <a:latin typeface="+mn-lt"/>
                <a:ea typeface="ＭＳ Ｐゴシック" charset="0"/>
              </a:defRPr>
            </a:lvl3pPr>
            <a:lvl4pPr>
              <a:defRPr sz="1200">
                <a:solidFill>
                  <a:schemeClr val="tx1"/>
                </a:solidFill>
                <a:latin typeface="+mn-lt"/>
                <a:ea typeface="ＭＳ Ｐゴシック" charset="0"/>
              </a:defRPr>
            </a:lvl4pPr>
            <a:lvl5pPr>
              <a:defRPr sz="1200">
                <a:solidFill>
                  <a:schemeClr val="tx1"/>
                </a:solidFill>
                <a:latin typeface="+mn-lt"/>
                <a:ea typeface="ＭＳ Ｐゴシック" charset="0"/>
              </a:defRPr>
            </a:lvl5pPr>
            <a:lvl6pPr fontAlgn="base">
              <a:spcBef>
                <a:spcPct val="0"/>
              </a:spcBef>
              <a:spcAft>
                <a:spcPct val="0"/>
              </a:spcAft>
              <a:defRPr sz="1200">
                <a:solidFill>
                  <a:schemeClr val="tx1"/>
                </a:solidFill>
                <a:latin typeface="+mn-lt"/>
                <a:ea typeface="ＭＳ Ｐゴシック" charset="0"/>
              </a:defRPr>
            </a:lvl6pPr>
            <a:lvl7pPr fontAlgn="base">
              <a:spcBef>
                <a:spcPct val="0"/>
              </a:spcBef>
              <a:spcAft>
                <a:spcPct val="0"/>
              </a:spcAft>
              <a:defRPr sz="1200">
                <a:solidFill>
                  <a:schemeClr val="tx1"/>
                </a:solidFill>
                <a:latin typeface="+mn-lt"/>
                <a:ea typeface="ＭＳ Ｐゴシック" charset="0"/>
              </a:defRPr>
            </a:lvl7pPr>
            <a:lvl8pPr fontAlgn="base">
              <a:spcBef>
                <a:spcPct val="0"/>
              </a:spcBef>
              <a:spcAft>
                <a:spcPct val="0"/>
              </a:spcAft>
              <a:defRPr sz="1200">
                <a:solidFill>
                  <a:schemeClr val="tx1"/>
                </a:solidFill>
                <a:latin typeface="+mn-lt"/>
                <a:ea typeface="ＭＳ Ｐゴシック" charset="0"/>
              </a:defRPr>
            </a:lvl8pPr>
            <a:lvl9pPr fontAlgn="base">
              <a:spcBef>
                <a:spcPct val="0"/>
              </a:spcBef>
              <a:spcAft>
                <a:spcPct val="0"/>
              </a:spcAft>
              <a:defRPr sz="1200">
                <a:solidFill>
                  <a:schemeClr val="tx1"/>
                </a:solidFill>
                <a:latin typeface="+mn-lt"/>
                <a:ea typeface="ＭＳ Ｐゴシック" charset="0"/>
              </a:defRPr>
            </a:lvl9pPr>
          </a:lstStyle>
          <a:p>
            <a:fld id="{DA6D8D31-DA05-0547-8BB7-33BB00552A0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xmlns:p14="http://schemas.microsoft.com/office/powerpoint/2010/main"/>
  <p:hf hdr="0" ftr="0" dt="0"/>
  <p:txStyles>
    <p:titleStyle>
      <a:lvl1pPr marL="39688" algn="ctr" rtl="0" fontAlgn="base">
        <a:spcBef>
          <a:spcPct val="0"/>
        </a:spcBef>
        <a:spcAft>
          <a:spcPct val="0"/>
        </a:spcAft>
        <a:defRPr sz="4400">
          <a:solidFill>
            <a:schemeClr val="tx1"/>
          </a:solidFill>
          <a:latin typeface="+mj-lt"/>
          <a:ea typeface="+mj-ea"/>
          <a:cs typeface="+mj-cs"/>
          <a:sym typeface="Arial" charset="0"/>
        </a:defRPr>
      </a:lvl1pPr>
      <a:lvl2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2pPr>
      <a:lvl3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3pPr>
      <a:lvl4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4pPr>
      <a:lvl5pPr marL="396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5pPr>
      <a:lvl6pPr marL="4968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6pPr>
      <a:lvl7pPr marL="9540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7pPr>
      <a:lvl8pPr marL="14112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8pPr>
      <a:lvl9pPr marL="1868488" algn="ctr" rtl="0" fontAlgn="base">
        <a:spcBef>
          <a:spcPct val="0"/>
        </a:spcBef>
        <a:spcAft>
          <a:spcPct val="0"/>
        </a:spcAft>
        <a:defRPr sz="4400">
          <a:solidFill>
            <a:schemeClr val="tx1"/>
          </a:solidFill>
          <a:latin typeface="Arial" charset="0"/>
          <a:ea typeface="ヒラギノ角ゴ ProN W3" charset="0"/>
          <a:cs typeface="ヒラギノ角ゴ ProN W3" charset="0"/>
          <a:sym typeface="Arial" charset="0"/>
        </a:defRPr>
      </a:lvl9pPr>
    </p:titleStyle>
    <p:bodyStyle>
      <a:lvl1pPr marL="382588" indent="-342900" algn="l" rtl="0" fontAlgn="base">
        <a:spcBef>
          <a:spcPts val="700"/>
        </a:spcBef>
        <a:spcAft>
          <a:spcPct val="0"/>
        </a:spcAft>
        <a:buClr>
          <a:srgbClr val="0612A3"/>
        </a:buClr>
        <a:buSzPct val="100000"/>
        <a:buFont typeface="Arial" charset="0"/>
        <a:buChar char="•"/>
        <a:defRPr sz="3200">
          <a:solidFill>
            <a:schemeClr val="tx1"/>
          </a:solidFill>
          <a:latin typeface="+mn-lt"/>
          <a:ea typeface="+mn-ea"/>
          <a:cs typeface="+mn-cs"/>
          <a:sym typeface="Arial" charset="0"/>
        </a:defRPr>
      </a:lvl1pPr>
      <a:lvl2pPr marL="681038" indent="-285750" algn="l" rtl="0" fontAlgn="base">
        <a:spcBef>
          <a:spcPts val="600"/>
        </a:spcBef>
        <a:spcAft>
          <a:spcPct val="0"/>
        </a:spcAft>
        <a:buClr>
          <a:srgbClr val="0612A3"/>
        </a:buClr>
        <a:buSzPct val="100000"/>
        <a:buFont typeface="Arial" charset="0"/>
        <a:buChar char="–"/>
        <a:defRPr sz="2800">
          <a:solidFill>
            <a:schemeClr val="tx1"/>
          </a:solidFill>
          <a:latin typeface="+mn-lt"/>
          <a:ea typeface="+mn-ea"/>
          <a:cs typeface="+mn-cs"/>
          <a:sym typeface="Arial" charset="0"/>
        </a:defRPr>
      </a:lvl2pPr>
      <a:lvl3pPr marL="1081088" indent="-228600" algn="l" rtl="0" fontAlgn="base">
        <a:spcBef>
          <a:spcPts val="600"/>
        </a:spcBef>
        <a:spcAft>
          <a:spcPct val="0"/>
        </a:spcAft>
        <a:buClr>
          <a:srgbClr val="0612A3"/>
        </a:buClr>
        <a:buSzPct val="100000"/>
        <a:buFont typeface="Arial" charset="0"/>
        <a:buChar char="•"/>
        <a:defRPr sz="2400">
          <a:solidFill>
            <a:schemeClr val="tx1"/>
          </a:solidFill>
          <a:latin typeface="+mn-lt"/>
          <a:ea typeface="+mn-ea"/>
          <a:cs typeface="+mn-cs"/>
          <a:sym typeface="Arial" charset="0"/>
        </a:defRPr>
      </a:lvl3pPr>
      <a:lvl4pPr marL="15382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4pPr>
      <a:lvl5pPr marL="19954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5pPr>
      <a:lvl6pPr marL="24526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6pPr>
      <a:lvl7pPr marL="29098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7pPr>
      <a:lvl8pPr marL="33670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8pPr>
      <a:lvl9pPr marL="3824288" indent="-228600" algn="l" rtl="0" fontAlgn="base">
        <a:spcBef>
          <a:spcPts val="500"/>
        </a:spcBef>
        <a:spcAft>
          <a:spcPct val="0"/>
        </a:spcAft>
        <a:buClr>
          <a:srgbClr val="0612A3"/>
        </a:buClr>
        <a:buSzPct val="100000"/>
        <a:buFont typeface="Arial" charset="0"/>
        <a:buChar char="»"/>
        <a:defRPr sz="20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jpeg"/><Relationship Id="rId11" Type="http://schemas.openxmlformats.org/officeDocument/2006/relationships/hyperlink" Target="http://trulysmartagents.org" TargetMode="External"/><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066800"/>
            <a:ext cx="8153400" cy="584776"/>
          </a:xfrm>
          <a:prstGeom prst="rect">
            <a:avLst/>
          </a:prstGeom>
        </p:spPr>
        <p:txBody>
          <a:bodyPr wrap="square">
            <a:spAutoFit/>
          </a:bodyPr>
          <a:lstStyle/>
          <a:p>
            <a:pPr algn="ctr"/>
            <a:r>
              <a:rPr lang="en-US" sz="3200" b="1" dirty="0">
                <a:solidFill>
                  <a:schemeClr val="tx1"/>
                </a:solidFill>
              </a:rPr>
              <a:t>Aspects of Metacognition </a:t>
            </a:r>
            <a:r>
              <a:rPr lang="en-US" sz="3200" b="1" dirty="0" smtClean="0">
                <a:solidFill>
                  <a:schemeClr val="tx1"/>
                </a:solidFill>
              </a:rPr>
              <a:t>in </a:t>
            </a:r>
            <a:r>
              <a:rPr lang="en-US" sz="3200" b="1" dirty="0" err="1" smtClean="0">
                <a:solidFill>
                  <a:schemeClr val="tx1"/>
                </a:solidFill>
              </a:rPr>
              <a:t>OntoAgent</a:t>
            </a:r>
            <a:endParaRPr lang="en-US" sz="3200" b="1" dirty="0">
              <a:solidFill>
                <a:schemeClr val="tx1"/>
              </a:solidFill>
            </a:endParaRPr>
          </a:p>
        </p:txBody>
      </p:sp>
      <p:sp>
        <p:nvSpPr>
          <p:cNvPr id="3" name="TextBox 2"/>
          <p:cNvSpPr txBox="1"/>
          <p:nvPr/>
        </p:nvSpPr>
        <p:spPr>
          <a:xfrm>
            <a:off x="1524000" y="2209800"/>
            <a:ext cx="6155174" cy="1077218"/>
          </a:xfrm>
          <a:prstGeom prst="rect">
            <a:avLst/>
          </a:prstGeom>
          <a:noFill/>
        </p:spPr>
        <p:txBody>
          <a:bodyPr wrap="none" rtlCol="0">
            <a:spAutoFit/>
          </a:bodyPr>
          <a:lstStyle/>
          <a:p>
            <a:pPr algn="ctr"/>
            <a:r>
              <a:rPr lang="en-US" sz="2400" b="1" dirty="0" smtClean="0"/>
              <a:t>Sergei Nirenburg</a:t>
            </a:r>
          </a:p>
          <a:p>
            <a:pPr algn="ctr"/>
            <a:r>
              <a:rPr lang="en-US" sz="2000" i="1" dirty="0" smtClean="0"/>
              <a:t>Institute for Language and Information Technologies</a:t>
            </a:r>
          </a:p>
          <a:p>
            <a:pPr algn="ctr"/>
            <a:r>
              <a:rPr lang="en-US" sz="2000" dirty="0" smtClean="0"/>
              <a:t>CSEE , UMBC</a:t>
            </a:r>
          </a:p>
        </p:txBody>
      </p:sp>
      <p:sp>
        <p:nvSpPr>
          <p:cNvPr id="4" name="TextBox 3"/>
          <p:cNvSpPr txBox="1"/>
          <p:nvPr/>
        </p:nvSpPr>
        <p:spPr>
          <a:xfrm>
            <a:off x="533400" y="4038600"/>
            <a:ext cx="7772400" cy="1323439"/>
          </a:xfrm>
          <a:prstGeom prst="rect">
            <a:avLst/>
          </a:prstGeom>
          <a:noFill/>
        </p:spPr>
        <p:txBody>
          <a:bodyPr wrap="square" rtlCol="0">
            <a:spAutoFit/>
          </a:bodyPr>
          <a:lstStyle/>
          <a:p>
            <a:pPr algn="ctr"/>
            <a:r>
              <a:rPr lang="en-US" sz="1600" dirty="0" smtClean="0"/>
              <a:t>Joint work with: </a:t>
            </a:r>
          </a:p>
          <a:p>
            <a:pPr algn="ctr"/>
            <a:endParaRPr lang="en-US" sz="1600" dirty="0" smtClean="0"/>
          </a:p>
          <a:p>
            <a:r>
              <a:rPr lang="en-US" sz="1600" dirty="0" smtClean="0"/>
              <a:t>Marjorie </a:t>
            </a:r>
            <a:r>
              <a:rPr lang="en-US" sz="1600" dirty="0" err="1" smtClean="0"/>
              <a:t>McShane</a:t>
            </a:r>
            <a:r>
              <a:rPr lang="en-US" sz="1600" dirty="0" smtClean="0"/>
              <a:t>, Stephen Beale, Tim Oates, Jesse English, Roberta </a:t>
            </a:r>
            <a:r>
              <a:rPr lang="en-US" sz="1600" dirty="0" err="1" smtClean="0"/>
              <a:t>Catizone</a:t>
            </a:r>
            <a:r>
              <a:rPr lang="en-US" sz="1600" dirty="0" smtClean="0"/>
              <a:t>, Benjamin Johnson and Bryan Wilkinson as well as</a:t>
            </a:r>
            <a:r>
              <a:rPr lang="en-US" sz="1600" dirty="0"/>
              <a:t> </a:t>
            </a:r>
            <a:r>
              <a:rPr lang="en-US" sz="1600" dirty="0" smtClean="0"/>
              <a:t>Bruce Jarrell and George </a:t>
            </a:r>
            <a:r>
              <a:rPr lang="en-US" sz="1600" dirty="0" err="1" smtClean="0"/>
              <a:t>Fantry</a:t>
            </a:r>
            <a:r>
              <a:rPr lang="en-US" sz="1600" dirty="0" smtClean="0"/>
              <a:t> (University of Maryland School of Medicine)</a:t>
            </a:r>
          </a:p>
        </p:txBody>
      </p:sp>
      <p:sp>
        <p:nvSpPr>
          <p:cNvPr id="5" name="TextBox 4"/>
          <p:cNvSpPr txBox="1"/>
          <p:nvPr/>
        </p:nvSpPr>
        <p:spPr>
          <a:xfrm>
            <a:off x="2819400" y="5791200"/>
            <a:ext cx="3559012" cy="646331"/>
          </a:xfrm>
          <a:prstGeom prst="rect">
            <a:avLst/>
          </a:prstGeom>
          <a:noFill/>
        </p:spPr>
        <p:txBody>
          <a:bodyPr wrap="none" rtlCol="0">
            <a:spAutoFit/>
          </a:bodyPr>
          <a:lstStyle/>
          <a:p>
            <a:pPr algn="ctr"/>
            <a:r>
              <a:rPr lang="en-US" sz="1800" dirty="0" smtClean="0"/>
              <a:t>Maryland Metacognition Seminar     </a:t>
            </a:r>
          </a:p>
          <a:p>
            <a:pPr algn="ctr"/>
            <a:r>
              <a:rPr lang="en-US" sz="1800" dirty="0" smtClean="0"/>
              <a:t>May 13, 2011</a:t>
            </a:r>
            <a:endParaRPr lang="en-US" sz="1800" dirty="0"/>
          </a:p>
        </p:txBody>
      </p:sp>
    </p:spTree>
    <p:extLst>
      <p:ext uri="{BB962C8B-B14F-4D97-AF65-F5344CB8AC3E}">
        <p14:creationId xmlns:p14="http://schemas.microsoft.com/office/powerpoint/2010/main" val="1054385193"/>
      </p:ext>
    </p:extLst>
  </p:cSld>
  <p:clrMapOvr>
    <a:masterClrMapping/>
  </p:clrMapOvr>
  <p:transition xmlns:p14="http://schemas.microsoft.com/office/powerpoint/2010/mai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609600"/>
            <a:ext cx="8458200" cy="4893647"/>
          </a:xfrm>
          <a:prstGeom prst="rect">
            <a:avLst/>
          </a:prstGeom>
        </p:spPr>
        <p:txBody>
          <a:bodyPr wrap="square">
            <a:spAutoFit/>
          </a:bodyPr>
          <a:lstStyle/>
          <a:p>
            <a:r>
              <a:rPr lang="en-US" sz="2400" dirty="0" smtClean="0"/>
              <a:t>To date, we have developed and integrated two proof-of-concept systems: </a:t>
            </a:r>
          </a:p>
          <a:p>
            <a:endParaRPr lang="en-US" sz="2400" dirty="0" smtClean="0"/>
          </a:p>
          <a:p>
            <a:pPr marL="342900" indent="-342900">
              <a:buFont typeface="Wingdings" charset="2"/>
              <a:buChar char="u"/>
            </a:pPr>
            <a:r>
              <a:rPr lang="en-US" sz="2400" dirty="0" smtClean="0"/>
              <a:t>The </a:t>
            </a:r>
            <a:r>
              <a:rPr lang="en-US" sz="2400" b="1" dirty="0" smtClean="0"/>
              <a:t>Maryland Virtual Patient </a:t>
            </a:r>
            <a:r>
              <a:rPr lang="en-US" sz="2400" dirty="0" smtClean="0"/>
              <a:t>(MVP) for medical training; and</a:t>
            </a:r>
          </a:p>
          <a:p>
            <a:pPr marL="342900" indent="-342900">
              <a:buFont typeface="Wingdings" charset="2"/>
              <a:buChar char="u"/>
            </a:pPr>
            <a:r>
              <a:rPr lang="en-US" sz="2400" b="1" dirty="0" smtClean="0"/>
              <a:t>Clinician’s Advisor </a:t>
            </a:r>
            <a:r>
              <a:rPr lang="en-US" sz="2400" dirty="0" smtClean="0"/>
              <a:t>(CLAD), a decision-making aid </a:t>
            </a:r>
            <a:br>
              <a:rPr lang="en-US" sz="2400" dirty="0" smtClean="0"/>
            </a:br>
            <a:r>
              <a:rPr lang="en-US" sz="2400" dirty="0" smtClean="0"/>
              <a:t>for medical personnel.</a:t>
            </a:r>
          </a:p>
          <a:p>
            <a:pPr marL="342900" indent="-342900">
              <a:buFont typeface="Wingdings" charset="2"/>
              <a:buChar char="u"/>
            </a:pPr>
            <a:endParaRPr lang="en-US" sz="2400" dirty="0"/>
          </a:p>
          <a:p>
            <a:r>
              <a:rPr lang="en-US" sz="2400" dirty="0"/>
              <a:t>W</a:t>
            </a:r>
            <a:r>
              <a:rPr lang="en-US" sz="2400" dirty="0" smtClean="0"/>
              <a:t>e have configured three types of artificial intelligent agents:</a:t>
            </a:r>
          </a:p>
          <a:p>
            <a:endParaRPr lang="en-US" sz="2400" dirty="0"/>
          </a:p>
          <a:p>
            <a:pPr marL="342900" indent="-342900">
              <a:buFont typeface="Wingdings" charset="2"/>
              <a:buChar char="u"/>
            </a:pPr>
            <a:r>
              <a:rPr lang="en-US" sz="2400" dirty="0" smtClean="0"/>
              <a:t>Virtual Patients</a:t>
            </a:r>
          </a:p>
          <a:p>
            <a:pPr marL="342900" indent="-342900">
              <a:buFont typeface="Wingdings" charset="2"/>
              <a:buChar char="u"/>
            </a:pPr>
            <a:r>
              <a:rPr lang="en-US" sz="2400" dirty="0" smtClean="0"/>
              <a:t>Medical Advisors</a:t>
            </a:r>
          </a:p>
          <a:p>
            <a:pPr marL="342900" indent="-342900">
              <a:buFont typeface="Wingdings" charset="2"/>
              <a:buChar char="u"/>
            </a:pPr>
            <a:r>
              <a:rPr lang="en-US" sz="2400" dirty="0" smtClean="0"/>
              <a:t>Tutors</a:t>
            </a:r>
          </a:p>
        </p:txBody>
      </p:sp>
    </p:spTree>
    <p:extLst>
      <p:ext uri="{BB962C8B-B14F-4D97-AF65-F5344CB8AC3E}">
        <p14:creationId xmlns:p14="http://schemas.microsoft.com/office/powerpoint/2010/main" val="1560295841"/>
      </p:ext>
    </p:extLst>
  </p:cSld>
  <p:clrMapOvr>
    <a:masterClrMapping/>
  </p:clrMapOvr>
  <p:transition xmlns:p14="http://schemas.microsoft.com/office/powerpoint/2010/mai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p:cNvSpPr>
          <p:nvPr/>
        </p:nvSpPr>
        <p:spPr bwMode="auto">
          <a:xfrm>
            <a:off x="685800" y="685800"/>
            <a:ext cx="7872757"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268288" indent="-228600"/>
            <a:r>
              <a:rPr lang="en-US" sz="2800" b="1" dirty="0">
                <a:solidFill>
                  <a:schemeClr val="tx1"/>
                </a:solidFill>
                <a:ea typeface="ＭＳ Ｐゴシック" charset="0"/>
                <a:cs typeface="Arial" charset="0"/>
              </a:rPr>
              <a:t>                         </a:t>
            </a:r>
            <a:r>
              <a:rPr lang="en-US" sz="2800" b="1" dirty="0" smtClean="0">
                <a:solidFill>
                  <a:schemeClr val="tx1"/>
                </a:solidFill>
                <a:ea typeface="ＭＳ Ｐゴシック" charset="0"/>
                <a:cs typeface="Arial" charset="0"/>
              </a:rPr>
              <a:t>MVP: The </a:t>
            </a:r>
            <a:r>
              <a:rPr lang="en-US" sz="2800" b="1" dirty="0">
                <a:solidFill>
                  <a:schemeClr val="tx1"/>
                </a:solidFill>
                <a:ea typeface="ＭＳ Ｐゴシック" charset="0"/>
                <a:cs typeface="Arial" charset="0"/>
              </a:rPr>
              <a:t>Problem</a:t>
            </a:r>
          </a:p>
          <a:p>
            <a:pPr marL="268288" indent="-228600"/>
            <a:endParaRPr lang="en-US" sz="2000" dirty="0">
              <a:solidFill>
                <a:schemeClr val="tx1"/>
              </a:solidFill>
              <a:ea typeface="ＭＳ Ｐゴシック" charset="0"/>
              <a:cs typeface="Lucida Grande" charset="0"/>
            </a:endParaRPr>
          </a:p>
          <a:p>
            <a:pPr marL="268288" indent="-228600"/>
            <a:endParaRPr lang="en-US" sz="2000" dirty="0">
              <a:solidFill>
                <a:schemeClr val="tx1"/>
              </a:solidFill>
              <a:ea typeface="ＭＳ Ｐゴシック" charset="0"/>
              <a:cs typeface="Lucida Grande" charset="0"/>
            </a:endParaRPr>
          </a:p>
          <a:p>
            <a:pPr marL="268288" indent="-228600">
              <a:buFontTx/>
              <a:buAutoNum type="arabicPeriod"/>
            </a:pPr>
            <a:r>
              <a:rPr lang="en-US" sz="2000" dirty="0">
                <a:solidFill>
                  <a:schemeClr val="tx1"/>
                </a:solidFill>
                <a:ea typeface="ＭＳ Ｐゴシック" charset="0"/>
                <a:cs typeface="Arial" charset="0"/>
              </a:rPr>
              <a:t> According to medical educators, current training literature </a:t>
            </a:r>
            <a:br>
              <a:rPr lang="en-US" sz="2000" dirty="0">
                <a:solidFill>
                  <a:schemeClr val="tx1"/>
                </a:solidFill>
                <a:ea typeface="ＭＳ Ｐゴシック" charset="0"/>
                <a:cs typeface="Arial" charset="0"/>
              </a:rPr>
            </a:br>
            <a:r>
              <a:rPr lang="en-US" sz="2000" dirty="0">
                <a:solidFill>
                  <a:schemeClr val="tx1"/>
                </a:solidFill>
                <a:ea typeface="ＭＳ Ｐゴシック" charset="0"/>
                <a:cs typeface="Arial" charset="0"/>
              </a:rPr>
              <a:t> and pedagogical practice </a:t>
            </a:r>
            <a:r>
              <a:rPr lang="en-US" sz="2000" b="1" dirty="0">
                <a:solidFill>
                  <a:schemeClr val="tx1"/>
                </a:solidFill>
                <a:ea typeface="ＭＳ Ｐゴシック" charset="0"/>
                <a:cs typeface="Arial" charset="0"/>
              </a:rPr>
              <a:t>do not provide</a:t>
            </a:r>
            <a:r>
              <a:rPr lang="en-US" sz="2000" dirty="0">
                <a:solidFill>
                  <a:schemeClr val="tx1"/>
                </a:solidFill>
                <a:ea typeface="ＭＳ Ｐゴシック" charset="0"/>
                <a:cs typeface="Arial" charset="0"/>
              </a:rPr>
              <a:t> medical students </a:t>
            </a:r>
            <a:br>
              <a:rPr lang="en-US" sz="2000" dirty="0">
                <a:solidFill>
                  <a:schemeClr val="tx1"/>
                </a:solidFill>
                <a:ea typeface="ＭＳ Ｐゴシック" charset="0"/>
                <a:cs typeface="Arial" charset="0"/>
              </a:rPr>
            </a:br>
            <a:r>
              <a:rPr lang="en-US" sz="2000" dirty="0">
                <a:solidFill>
                  <a:schemeClr val="tx1"/>
                </a:solidFill>
                <a:ea typeface="ＭＳ Ｐゴシック" charset="0"/>
                <a:cs typeface="Arial" charset="0"/>
              </a:rPr>
              <a:t> with adequate training in cognitive analysis and problem solving.</a:t>
            </a:r>
            <a:br>
              <a:rPr lang="en-US" sz="2000" dirty="0">
                <a:solidFill>
                  <a:schemeClr val="tx1"/>
                </a:solidFill>
                <a:ea typeface="ＭＳ Ｐゴシック" charset="0"/>
                <a:cs typeface="Arial" charset="0"/>
              </a:rPr>
            </a:br>
            <a:r>
              <a:rPr lang="en-US" sz="2000" dirty="0">
                <a:solidFill>
                  <a:schemeClr val="tx1"/>
                </a:solidFill>
                <a:ea typeface="ＭＳ Ｐゴシック" charset="0"/>
                <a:cs typeface="Arial" charset="0"/>
              </a:rPr>
              <a:t/>
            </a:r>
            <a:br>
              <a:rPr lang="en-US" sz="2000" dirty="0">
                <a:solidFill>
                  <a:schemeClr val="tx1"/>
                </a:solidFill>
                <a:ea typeface="ＭＳ Ｐゴシック" charset="0"/>
                <a:cs typeface="Arial" charset="0"/>
              </a:rPr>
            </a:br>
            <a:endParaRPr lang="en-US" sz="2000" dirty="0">
              <a:solidFill>
                <a:schemeClr val="tx1"/>
              </a:solidFill>
              <a:ea typeface="ＭＳ Ｐゴシック" charset="0"/>
              <a:cs typeface="Arial" charset="0"/>
            </a:endParaRPr>
          </a:p>
          <a:p>
            <a:pPr marL="268288" indent="-228600">
              <a:buFontTx/>
              <a:buAutoNum type="arabicPeriod"/>
            </a:pPr>
            <a:r>
              <a:rPr lang="en-US" sz="2000" dirty="0">
                <a:solidFill>
                  <a:schemeClr val="tx1"/>
                </a:solidFill>
                <a:ea typeface="ＭＳ Ｐゴシック" charset="0"/>
                <a:cs typeface="Arial" charset="0"/>
              </a:rPr>
              <a:t> During their apprenticeships, future MDs typically </a:t>
            </a:r>
            <a:r>
              <a:rPr lang="en-US" sz="2000" b="1" dirty="0">
                <a:solidFill>
                  <a:schemeClr val="tx1"/>
                </a:solidFill>
                <a:ea typeface="ＭＳ Ｐゴシック" charset="0"/>
                <a:cs typeface="Arial" charset="0"/>
              </a:rPr>
              <a:t>do not see</a:t>
            </a:r>
            <a:r>
              <a:rPr lang="en-US" sz="2000" dirty="0">
                <a:solidFill>
                  <a:schemeClr val="tx1"/>
                </a:solidFill>
                <a:ea typeface="ＭＳ Ｐゴシック" charset="0"/>
                <a:cs typeface="Arial" charset="0"/>
              </a:rPr>
              <a:t> </a:t>
            </a:r>
            <a:br>
              <a:rPr lang="en-US" sz="2000" dirty="0">
                <a:solidFill>
                  <a:schemeClr val="tx1"/>
                </a:solidFill>
                <a:ea typeface="ＭＳ Ｐゴシック" charset="0"/>
                <a:cs typeface="Arial" charset="0"/>
              </a:rPr>
            </a:br>
            <a:r>
              <a:rPr lang="en-US" sz="2000" dirty="0">
                <a:solidFill>
                  <a:schemeClr val="tx1"/>
                </a:solidFill>
                <a:ea typeface="ＭＳ Ｐゴシック" charset="0"/>
                <a:cs typeface="Arial" charset="0"/>
              </a:rPr>
              <a:t/>
            </a:r>
            <a:br>
              <a:rPr lang="en-US" sz="2000" dirty="0">
                <a:solidFill>
                  <a:schemeClr val="tx1"/>
                </a:solidFill>
                <a:ea typeface="ＭＳ Ｐゴシック" charset="0"/>
                <a:cs typeface="Arial" charset="0"/>
              </a:rPr>
            </a:br>
            <a:r>
              <a:rPr lang="en-US" sz="2000" dirty="0">
                <a:solidFill>
                  <a:schemeClr val="tx1"/>
                </a:solidFill>
                <a:ea typeface="ＭＳ Ｐゴシック" charset="0"/>
                <a:cs typeface="Arial" charset="0"/>
              </a:rPr>
              <a:t>a) patients with </a:t>
            </a:r>
            <a:r>
              <a:rPr lang="en-US" sz="2000" b="1" dirty="0">
                <a:solidFill>
                  <a:schemeClr val="tx1"/>
                </a:solidFill>
                <a:ea typeface="ＭＳ Ｐゴシック" charset="0"/>
                <a:cs typeface="Arial" charset="0"/>
              </a:rPr>
              <a:t>all</a:t>
            </a:r>
            <a:r>
              <a:rPr lang="en-US" sz="2000" dirty="0">
                <a:solidFill>
                  <a:schemeClr val="tx1"/>
                </a:solidFill>
                <a:ea typeface="ＭＳ Ｐゴシック" charset="0"/>
                <a:cs typeface="Arial" charset="0"/>
              </a:rPr>
              <a:t> the diseases that must be studied or </a:t>
            </a:r>
            <a:br>
              <a:rPr lang="en-US" sz="2000" dirty="0">
                <a:solidFill>
                  <a:schemeClr val="tx1"/>
                </a:solidFill>
                <a:ea typeface="ＭＳ Ｐゴシック" charset="0"/>
                <a:cs typeface="Arial" charset="0"/>
              </a:rPr>
            </a:br>
            <a:r>
              <a:rPr lang="en-US" sz="2000" dirty="0">
                <a:solidFill>
                  <a:schemeClr val="tx1"/>
                </a:solidFill>
                <a:ea typeface="ＭＳ Ｐゴシック" charset="0"/>
                <a:cs typeface="Arial" charset="0"/>
              </a:rPr>
              <a:t>b) a </a:t>
            </a:r>
            <a:r>
              <a:rPr lang="en-US" sz="2000" b="1" dirty="0">
                <a:solidFill>
                  <a:schemeClr val="tx1"/>
                </a:solidFill>
                <a:ea typeface="ＭＳ Ｐゴシック" charset="0"/>
                <a:cs typeface="Arial" charset="0"/>
              </a:rPr>
              <a:t>sufficient number</a:t>
            </a:r>
            <a:r>
              <a:rPr lang="en-US" sz="2000" dirty="0">
                <a:solidFill>
                  <a:schemeClr val="tx1"/>
                </a:solidFill>
                <a:ea typeface="ＭＳ Ｐゴシック" charset="0"/>
                <a:cs typeface="Arial" charset="0"/>
              </a:rPr>
              <a:t> of diverse cases of a particular disease.</a:t>
            </a:r>
            <a:br>
              <a:rPr lang="en-US" sz="2000" dirty="0">
                <a:solidFill>
                  <a:schemeClr val="tx1"/>
                </a:solidFill>
                <a:ea typeface="ＭＳ Ｐゴシック" charset="0"/>
                <a:cs typeface="Arial" charset="0"/>
              </a:rPr>
            </a:br>
            <a:r>
              <a:rPr lang="en-US" sz="2000" dirty="0">
                <a:solidFill>
                  <a:schemeClr val="tx1"/>
                </a:solidFill>
                <a:ea typeface="ＭＳ Ｐゴシック" charset="0"/>
                <a:cs typeface="Arial" charset="0"/>
              </a:rPr>
              <a:t/>
            </a:r>
            <a:br>
              <a:rPr lang="en-US" sz="2000" dirty="0">
                <a:solidFill>
                  <a:schemeClr val="tx1"/>
                </a:solidFill>
                <a:ea typeface="ＭＳ Ｐゴシック" charset="0"/>
                <a:cs typeface="Arial" charset="0"/>
              </a:rPr>
            </a:br>
            <a:endParaRPr lang="en-US" sz="2000" dirty="0">
              <a:solidFill>
                <a:schemeClr val="tx1"/>
              </a:solidFill>
              <a:ea typeface="ＭＳ Ｐゴシック" charset="0"/>
              <a:cs typeface="Arial" charset="0"/>
            </a:endParaRPr>
          </a:p>
          <a:p>
            <a:pPr marL="496888" indent="-457200">
              <a:buClr>
                <a:srgbClr val="0612A3"/>
              </a:buClr>
              <a:buSzPct val="100000"/>
              <a:buFont typeface="+mj-lt"/>
              <a:buAutoNum type="arabicPeriod"/>
            </a:pPr>
            <a:r>
              <a:rPr lang="en-US" sz="2000" dirty="0">
                <a:solidFill>
                  <a:schemeClr val="tx1"/>
                </a:solidFill>
                <a:ea typeface="ＭＳ Ｐゴシック" charset="0"/>
                <a:cs typeface="Arial" charset="0"/>
              </a:rPr>
              <a:t>There is </a:t>
            </a:r>
            <a:r>
              <a:rPr lang="en-US" sz="2000" b="1" dirty="0">
                <a:solidFill>
                  <a:schemeClr val="tx1"/>
                </a:solidFill>
                <a:ea typeface="ＭＳ Ｐゴシック" charset="0"/>
                <a:cs typeface="Arial" charset="0"/>
              </a:rPr>
              <a:t>not enough time</a:t>
            </a:r>
            <a:r>
              <a:rPr lang="en-US" sz="2000" dirty="0">
                <a:solidFill>
                  <a:schemeClr val="tx1"/>
                </a:solidFill>
                <a:ea typeface="ＭＳ Ｐゴシック" charset="0"/>
                <a:cs typeface="Arial" charset="0"/>
              </a:rPr>
              <a:t> for teachers to spend with individual </a:t>
            </a:r>
            <a:br>
              <a:rPr lang="en-US" sz="2000" dirty="0">
                <a:solidFill>
                  <a:schemeClr val="tx1"/>
                </a:solidFill>
                <a:ea typeface="ＭＳ Ｐゴシック" charset="0"/>
                <a:cs typeface="Arial" charset="0"/>
              </a:rPr>
            </a:br>
            <a:r>
              <a:rPr lang="en-US" sz="2000" dirty="0">
                <a:solidFill>
                  <a:schemeClr val="tx1"/>
                </a:solidFill>
                <a:ea typeface="ＭＳ Ｐゴシック" charset="0"/>
                <a:cs typeface="Arial" charset="0"/>
              </a:rPr>
              <a:t>students; and it is economically </a:t>
            </a:r>
            <a:r>
              <a:rPr lang="en-US" sz="2000" b="1" dirty="0">
                <a:solidFill>
                  <a:schemeClr val="tx1"/>
                </a:solidFill>
                <a:ea typeface="ＭＳ Ｐゴシック" charset="0"/>
                <a:cs typeface="Arial" charset="0"/>
              </a:rPr>
              <a:t>infeasible</a:t>
            </a:r>
            <a:r>
              <a:rPr lang="en-US" sz="2000" dirty="0">
                <a:solidFill>
                  <a:schemeClr val="tx1"/>
                </a:solidFill>
                <a:ea typeface="ＭＳ Ｐゴシック" charset="0"/>
                <a:cs typeface="Arial" charset="0"/>
              </a:rPr>
              <a:t> to hire more teachers.</a:t>
            </a:r>
          </a:p>
        </p:txBody>
      </p:sp>
    </p:spTree>
    <p:extLst>
      <p:ext uri="{BB962C8B-B14F-4D97-AF65-F5344CB8AC3E}">
        <p14:creationId xmlns:p14="http://schemas.microsoft.com/office/powerpoint/2010/main" val="4050645911"/>
      </p:ext>
    </p:extLst>
  </p:cSld>
  <p:clrMapOvr>
    <a:masterClrMapping/>
  </p:clrMapOvr>
  <p:transition xmlns:p14="http://schemas.microsoft.com/office/powerpoint/2010/mai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p:cNvSpPr>
            <a:spLocks/>
          </p:cNvSpPr>
          <p:nvPr/>
        </p:nvSpPr>
        <p:spPr bwMode="auto">
          <a:xfrm>
            <a:off x="533400" y="685800"/>
            <a:ext cx="8013700" cy="570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p>
            <a:pPr marL="39688" algn="ctr"/>
            <a:r>
              <a:rPr lang="en-US" sz="2800" dirty="0">
                <a:solidFill>
                  <a:schemeClr val="tx1"/>
                </a:solidFill>
                <a:ea typeface="ＭＳ Ｐゴシック" charset="0"/>
                <a:cs typeface="Arial" charset="0"/>
              </a:rPr>
              <a:t>State of the art solutions</a:t>
            </a:r>
          </a:p>
          <a:p>
            <a:pPr marL="39688"/>
            <a:endParaRPr lang="en-US" sz="2400" dirty="0">
              <a:solidFill>
                <a:schemeClr val="tx1"/>
              </a:solidFill>
              <a:ea typeface="ＭＳ Ｐゴシック" charset="0"/>
              <a:cs typeface="Lucida Grande" charset="0"/>
            </a:endParaRPr>
          </a:p>
          <a:p>
            <a:pPr marL="39688"/>
            <a:r>
              <a:rPr lang="en-US" sz="2000" dirty="0" smtClean="0">
                <a:solidFill>
                  <a:schemeClr val="tx1"/>
                </a:solidFill>
                <a:ea typeface="ＭＳ Ｐゴシック" charset="0"/>
                <a:cs typeface="Arial" charset="0"/>
              </a:rPr>
              <a:t>State</a:t>
            </a:r>
            <a:r>
              <a:rPr lang="en-US" sz="2000" dirty="0">
                <a:solidFill>
                  <a:schemeClr val="tx1"/>
                </a:solidFill>
                <a:ea typeface="ＭＳ Ｐゴシック" charset="0"/>
                <a:cs typeface="Arial" charset="0"/>
              </a:rPr>
              <a:t>-of-the-art virtual patients (VPs</a:t>
            </a:r>
            <a:r>
              <a:rPr lang="en-US" sz="2000" dirty="0" smtClean="0">
                <a:solidFill>
                  <a:schemeClr val="tx1"/>
                </a:solidFill>
                <a:ea typeface="ＭＳ Ｐゴシック" charset="0"/>
                <a:cs typeface="Arial" charset="0"/>
              </a:rPr>
              <a:t>)</a:t>
            </a:r>
            <a:r>
              <a:rPr lang="en-US" sz="2000" dirty="0" smtClean="0">
                <a:solidFill>
                  <a:schemeClr val="tx1"/>
                </a:solidFill>
                <a:ea typeface="ＭＳ Ｐゴシック" charset="0"/>
                <a:cs typeface="Lucida Grande" charset="0"/>
              </a:rPr>
              <a:t> </a:t>
            </a:r>
            <a:r>
              <a:rPr lang="en-US" sz="2000" dirty="0" smtClean="0">
                <a:solidFill>
                  <a:schemeClr val="tx1"/>
                </a:solidFill>
                <a:ea typeface="ＭＳ Ｐゴシック" charset="0"/>
                <a:cs typeface="Arial" charset="0"/>
              </a:rPr>
              <a:t>for cognitive </a:t>
            </a:r>
            <a:r>
              <a:rPr lang="en-US" sz="2000" dirty="0">
                <a:solidFill>
                  <a:schemeClr val="tx1"/>
                </a:solidFill>
                <a:ea typeface="ＭＳ Ｐゴシック" charset="0"/>
                <a:cs typeface="Arial" charset="0"/>
              </a:rPr>
              <a:t>skill training </a:t>
            </a:r>
            <a:r>
              <a:rPr lang="en-US" sz="2000" dirty="0" smtClean="0">
                <a:solidFill>
                  <a:schemeClr val="tx1"/>
                </a:solidFill>
                <a:ea typeface="ＭＳ Ｐゴシック" charset="0"/>
                <a:cs typeface="Arial" charset="0"/>
              </a:rPr>
              <a:t>use </a:t>
            </a:r>
            <a:r>
              <a:rPr lang="en-US" sz="2000" dirty="0">
                <a:solidFill>
                  <a:schemeClr val="tx1"/>
                </a:solidFill>
                <a:ea typeface="ＭＳ Ｐゴシック" charset="0"/>
                <a:cs typeface="Arial" charset="0"/>
              </a:rPr>
              <a:t>branching narrative </a:t>
            </a:r>
            <a:r>
              <a:rPr lang="en-US" sz="2000" dirty="0" smtClean="0">
                <a:solidFill>
                  <a:schemeClr val="tx1"/>
                </a:solidFill>
                <a:ea typeface="ＭＳ Ｐゴシック" charset="0"/>
                <a:cs typeface="Arial" charset="0"/>
              </a:rPr>
              <a:t>scenarios </a:t>
            </a:r>
            <a:r>
              <a:rPr lang="en-US" sz="2000" dirty="0">
                <a:solidFill>
                  <a:schemeClr val="tx1"/>
                </a:solidFill>
                <a:ea typeface="ＭＳ Ｐゴシック" charset="0"/>
                <a:cs typeface="Arial" charset="0"/>
              </a:rPr>
              <a:t>describing a medical case. The user selects a path </a:t>
            </a:r>
            <a:r>
              <a:rPr lang="en-US" sz="2000" dirty="0" smtClean="0">
                <a:solidFill>
                  <a:schemeClr val="tx1"/>
                </a:solidFill>
                <a:ea typeface="ＭＳ Ｐゴシック" charset="0"/>
                <a:cs typeface="Arial" charset="0"/>
              </a:rPr>
              <a:t>through </a:t>
            </a:r>
            <a:r>
              <a:rPr lang="en-US" sz="2000" dirty="0">
                <a:solidFill>
                  <a:schemeClr val="tx1"/>
                </a:solidFill>
                <a:ea typeface="ＭＳ Ｐゴシック" charset="0"/>
                <a:cs typeface="Arial" charset="0"/>
              </a:rPr>
              <a:t>a </a:t>
            </a:r>
            <a:r>
              <a:rPr lang="en-US" sz="2000" b="1" dirty="0">
                <a:solidFill>
                  <a:schemeClr val="tx1"/>
                </a:solidFill>
                <a:ea typeface="ＭＳ Ｐゴシック" charset="0"/>
                <a:cs typeface="Arial" charset="0"/>
              </a:rPr>
              <a:t>prefabricated decision tree</a:t>
            </a:r>
            <a:r>
              <a:rPr lang="en-US" sz="2000" dirty="0">
                <a:solidFill>
                  <a:schemeClr val="tx1"/>
                </a:solidFill>
                <a:ea typeface="ＭＳ Ｐゴシック" charset="0"/>
                <a:cs typeface="Arial" charset="0"/>
              </a:rPr>
              <a:t> whose nodes correspond </a:t>
            </a:r>
            <a:r>
              <a:rPr lang="en-US" sz="2000" dirty="0" smtClean="0">
                <a:solidFill>
                  <a:schemeClr val="tx1"/>
                </a:solidFill>
                <a:ea typeface="ＭＳ Ｐゴシック" charset="0"/>
                <a:cs typeface="Arial" charset="0"/>
              </a:rPr>
              <a:t>to </a:t>
            </a:r>
            <a:r>
              <a:rPr lang="en-US" sz="2000" dirty="0">
                <a:solidFill>
                  <a:schemeClr val="tx1"/>
                </a:solidFill>
                <a:ea typeface="ＭＳ Ｐゴシック" charset="0"/>
                <a:cs typeface="Arial" charset="0"/>
              </a:rPr>
              <a:t>decision points in diagnosis and treatment.</a:t>
            </a:r>
          </a:p>
          <a:p>
            <a:pPr marL="39688"/>
            <a:endParaRPr lang="en-US" sz="2000" dirty="0">
              <a:solidFill>
                <a:schemeClr val="tx1"/>
              </a:solidFill>
              <a:ea typeface="ＭＳ Ｐゴシック" charset="0"/>
              <a:cs typeface="Arial" charset="0"/>
            </a:endParaRPr>
          </a:p>
          <a:p>
            <a:pPr marL="39688"/>
            <a:r>
              <a:rPr lang="en-US" sz="2000" dirty="0" smtClean="0">
                <a:solidFill>
                  <a:schemeClr val="tx1"/>
                </a:solidFill>
                <a:ea typeface="ＭＳ Ｐゴシック" charset="0"/>
                <a:cs typeface="Arial" charset="0"/>
              </a:rPr>
              <a:t>These systems </a:t>
            </a:r>
            <a:r>
              <a:rPr lang="en-US" sz="2000" b="1" dirty="0">
                <a:solidFill>
                  <a:schemeClr val="tx1"/>
                </a:solidFill>
                <a:ea typeface="ＭＳ Ｐゴシック" charset="0"/>
                <a:cs typeface="Arial" charset="0"/>
              </a:rPr>
              <a:t>do not </a:t>
            </a:r>
            <a:r>
              <a:rPr lang="en-US" sz="2000" b="1" dirty="0" smtClean="0">
                <a:solidFill>
                  <a:schemeClr val="tx1"/>
                </a:solidFill>
                <a:ea typeface="ＭＳ Ｐゴシック" charset="0"/>
                <a:cs typeface="Arial" charset="0"/>
              </a:rPr>
              <a:t>even attempt </a:t>
            </a:r>
            <a:r>
              <a:rPr lang="en-US" sz="2000" b="1" dirty="0">
                <a:solidFill>
                  <a:schemeClr val="tx1"/>
                </a:solidFill>
                <a:ea typeface="ＭＳ Ｐゴシック" charset="0"/>
                <a:cs typeface="Arial" charset="0"/>
              </a:rPr>
              <a:t>to simulate</a:t>
            </a:r>
            <a:r>
              <a:rPr lang="en-US" sz="2000" dirty="0">
                <a:solidFill>
                  <a:schemeClr val="tx1"/>
                </a:solidFill>
                <a:ea typeface="ＭＳ Ｐゴシック" charset="0"/>
                <a:cs typeface="Arial" charset="0"/>
              </a:rPr>
              <a:t> the patient</a:t>
            </a:r>
            <a:r>
              <a:rPr lang="ja-JP" altLang="en-US" sz="2000" dirty="0">
                <a:solidFill>
                  <a:schemeClr val="tx1"/>
                </a:solidFill>
                <a:latin typeface="Arial"/>
                <a:ea typeface="ＭＳ Ｐゴシック" charset="0"/>
                <a:cs typeface="Arial" charset="0"/>
              </a:rPr>
              <a:t>’</a:t>
            </a:r>
            <a:r>
              <a:rPr lang="en-US" sz="2000" dirty="0">
                <a:solidFill>
                  <a:schemeClr val="tx1"/>
                </a:solidFill>
                <a:ea typeface="ＭＳ Ｐゴシック" charset="0"/>
                <a:cs typeface="Arial" charset="0"/>
              </a:rPr>
              <a:t>s physiology or model its cognitive abilities. </a:t>
            </a:r>
            <a:endParaRPr lang="en-US" dirty="0">
              <a:solidFill>
                <a:schemeClr val="tx1"/>
              </a:solidFill>
              <a:ea typeface="ＭＳ Ｐゴシック" charset="0"/>
              <a:cs typeface="Lucida Grande" charset="0"/>
            </a:endParaRPr>
          </a:p>
          <a:p>
            <a:pPr marL="39688"/>
            <a:endParaRPr lang="en-US" sz="2000" dirty="0">
              <a:solidFill>
                <a:schemeClr val="tx1"/>
              </a:solidFill>
              <a:ea typeface="ＭＳ Ｐゴシック" charset="0"/>
              <a:cs typeface="Lucida Grande" charset="0"/>
            </a:endParaRPr>
          </a:p>
          <a:p>
            <a:pPr marL="39688"/>
            <a:r>
              <a:rPr lang="en-US" sz="2000" dirty="0">
                <a:solidFill>
                  <a:schemeClr val="tx1"/>
                </a:solidFill>
                <a:ea typeface="ＭＳ Ｐゴシック" charset="0"/>
                <a:cs typeface="Arial" charset="0"/>
              </a:rPr>
              <a:t>As a result, the center of gravity in R&amp;D shifts toward </a:t>
            </a:r>
            <a:r>
              <a:rPr lang="en-US" sz="2000" b="1" dirty="0">
                <a:solidFill>
                  <a:schemeClr val="tx1"/>
                </a:solidFill>
                <a:ea typeface="ＭＳ Ｐゴシック" charset="0"/>
                <a:cs typeface="Arial" charset="0"/>
              </a:rPr>
              <a:t>presentation</a:t>
            </a:r>
            <a:r>
              <a:rPr lang="en-US" sz="2000" dirty="0">
                <a:solidFill>
                  <a:schemeClr val="tx1"/>
                </a:solidFill>
                <a:ea typeface="ＭＳ Ｐゴシック" charset="0"/>
                <a:cs typeface="Arial" charset="0"/>
              </a:rPr>
              <a:t> issues. Good visualization solutions (sometimes using off-the-shelf </a:t>
            </a:r>
            <a:endParaRPr lang="en-US" dirty="0">
              <a:solidFill>
                <a:schemeClr val="tx1"/>
              </a:solidFill>
              <a:ea typeface="ＭＳ Ｐゴシック" charset="0"/>
              <a:cs typeface="Lucida Grande" charset="0"/>
            </a:endParaRPr>
          </a:p>
          <a:p>
            <a:pPr marL="39688"/>
            <a:r>
              <a:rPr lang="en-US" sz="2000" dirty="0">
                <a:solidFill>
                  <a:schemeClr val="tx1"/>
                </a:solidFill>
                <a:ea typeface="ＭＳ Ｐゴシック" charset="0"/>
                <a:cs typeface="Arial" charset="0"/>
              </a:rPr>
              <a:t>speech recognition and synthesis software) become the main avenue </a:t>
            </a:r>
          </a:p>
          <a:p>
            <a:pPr marL="39688"/>
            <a:r>
              <a:rPr lang="en-US" sz="2000" dirty="0">
                <a:solidFill>
                  <a:schemeClr val="tx1"/>
                </a:solidFill>
                <a:ea typeface="ＭＳ Ｐゴシック" charset="0"/>
                <a:cs typeface="Arial" charset="0"/>
              </a:rPr>
              <a:t>of enhancing the verisimilitude of the interactive experience.</a:t>
            </a:r>
          </a:p>
        </p:txBody>
      </p:sp>
    </p:spTree>
    <p:extLst>
      <p:ext uri="{BB962C8B-B14F-4D97-AF65-F5344CB8AC3E}">
        <p14:creationId xmlns:p14="http://schemas.microsoft.com/office/powerpoint/2010/main" val="1394173528"/>
      </p:ext>
    </p:extLst>
  </p:cSld>
  <p:clrMapOvr>
    <a:masterClrMapping/>
  </p:clrMapOvr>
  <p:transition xmlns:p14="http://schemas.microsoft.com/office/powerpoint/2010/mai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100" y="-6350"/>
            <a:ext cx="6591300" cy="678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spTree>
    <p:extLst>
      <p:ext uri="{BB962C8B-B14F-4D97-AF65-F5344CB8AC3E}">
        <p14:creationId xmlns:p14="http://schemas.microsoft.com/office/powerpoint/2010/main" val="2608680906"/>
      </p:ext>
    </p:extLst>
  </p:cSld>
  <p:clrMapOvr>
    <a:masterClrMapping/>
  </p:clrMapOvr>
  <p:transition xmlns:p14="http://schemas.microsoft.com/office/powerpoint/2010/mai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63" y="850900"/>
            <a:ext cx="8497887"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pic>
    </p:spTree>
    <p:extLst>
      <p:ext uri="{BB962C8B-B14F-4D97-AF65-F5344CB8AC3E}">
        <p14:creationId xmlns:p14="http://schemas.microsoft.com/office/powerpoint/2010/main" val="271317107"/>
      </p:ext>
    </p:extLst>
  </p:cSld>
  <p:clrMapOvr>
    <a:masterClrMapping/>
  </p:clrMapOvr>
  <p:transition xmlns:p14="http://schemas.microsoft.com/office/powerpoint/2010/mai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
          <p:cNvSpPr>
            <a:spLocks/>
          </p:cNvSpPr>
          <p:nvPr/>
        </p:nvSpPr>
        <p:spPr bwMode="auto">
          <a:xfrm>
            <a:off x="215900" y="317500"/>
            <a:ext cx="8699500" cy="615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268288" indent="-228600"/>
            <a:r>
              <a:rPr lang="en-US" sz="2000" dirty="0">
                <a:solidFill>
                  <a:schemeClr val="tx1"/>
                </a:solidFill>
                <a:latin typeface="+mn-lt"/>
                <a:ea typeface="ＭＳ Ｐゴシック" charset="0"/>
                <a:cs typeface="ＭＳ Ｐゴシック" charset="0"/>
              </a:rPr>
              <a:t>When the user types </a:t>
            </a:r>
            <a:r>
              <a:rPr lang="ja-JP" altLang="en-US" sz="2000" dirty="0">
                <a:solidFill>
                  <a:schemeClr val="tx1"/>
                </a:solidFill>
                <a:latin typeface="+mn-lt"/>
                <a:ea typeface="ＭＳ Ｐゴシック" charset="0"/>
                <a:cs typeface="ＭＳ Ｐゴシック" charset="0"/>
              </a:rPr>
              <a:t>“</a:t>
            </a:r>
            <a:r>
              <a:rPr lang="en-US" altLang="ja-JP" sz="2000" dirty="0">
                <a:solidFill>
                  <a:schemeClr val="tx1"/>
                </a:solidFill>
                <a:latin typeface="+mn-lt"/>
                <a:cs typeface="Arial" charset="0"/>
              </a:rPr>
              <a:t>What brings you here?</a:t>
            </a:r>
            <a:r>
              <a:rPr lang="ja-JP" altLang="en-US" sz="2000" dirty="0">
                <a:solidFill>
                  <a:schemeClr val="tx1"/>
                </a:solidFill>
                <a:latin typeface="+mn-lt"/>
                <a:ea typeface="ＭＳ Ｐゴシック" charset="0"/>
                <a:cs typeface="ＭＳ Ｐゴシック" charset="0"/>
              </a:rPr>
              <a:t>”</a:t>
            </a:r>
            <a:r>
              <a:rPr lang="en-US" altLang="ja-JP" sz="2000" dirty="0">
                <a:solidFill>
                  <a:schemeClr val="tx1"/>
                </a:solidFill>
                <a:latin typeface="+mn-lt"/>
                <a:cs typeface="Arial" charset="0"/>
              </a:rPr>
              <a:t> or a </a:t>
            </a:r>
            <a:r>
              <a:rPr lang="en-US" altLang="ja-JP" sz="2000" dirty="0" smtClean="0">
                <a:solidFill>
                  <a:schemeClr val="tx1"/>
                </a:solidFill>
                <a:latin typeface="+mn-lt"/>
                <a:cs typeface="Arial" charset="0"/>
              </a:rPr>
              <a:t>similar </a:t>
            </a:r>
            <a:r>
              <a:rPr lang="en-US" sz="2000" dirty="0" smtClean="0">
                <a:solidFill>
                  <a:schemeClr val="tx1"/>
                </a:solidFill>
                <a:latin typeface="+mn-lt"/>
                <a:cs typeface="Arial" charset="0"/>
              </a:rPr>
              <a:t>question</a:t>
            </a:r>
            <a:r>
              <a:rPr lang="en-US" sz="2000" dirty="0">
                <a:solidFill>
                  <a:schemeClr val="tx1"/>
                </a:solidFill>
                <a:latin typeface="+mn-lt"/>
                <a:cs typeface="Arial" charset="0"/>
              </a:rPr>
              <a:t>, the VP:</a:t>
            </a:r>
          </a:p>
          <a:p>
            <a:pPr marL="268288" indent="-228600"/>
            <a:endParaRPr lang="en-US" sz="2000" dirty="0">
              <a:solidFill>
                <a:schemeClr val="tx1"/>
              </a:solidFill>
              <a:cs typeface="Lucida Grande" charset="0"/>
            </a:endParaRPr>
          </a:p>
          <a:p>
            <a:pPr marL="268288" indent="-228600">
              <a:buFontTx/>
              <a:buAutoNum type="arabicPeriod"/>
            </a:pPr>
            <a:r>
              <a:rPr lang="en-US" sz="1800" dirty="0">
                <a:solidFill>
                  <a:schemeClr val="tx1"/>
                </a:solidFill>
                <a:cs typeface="Arial" charset="0"/>
              </a:rPr>
              <a:t> </a:t>
            </a:r>
            <a:r>
              <a:rPr lang="en-US" sz="1800" b="1" dirty="0">
                <a:solidFill>
                  <a:schemeClr val="tx1"/>
                </a:solidFill>
                <a:cs typeface="Arial" charset="0"/>
              </a:rPr>
              <a:t>Extracts the meaning</a:t>
            </a:r>
            <a:r>
              <a:rPr lang="en-US" sz="1800" dirty="0">
                <a:solidFill>
                  <a:schemeClr val="tx1"/>
                </a:solidFill>
                <a:cs typeface="Arial" charset="0"/>
              </a:rPr>
              <a:t> of the user</a:t>
            </a:r>
            <a:r>
              <a:rPr lang="ja-JP" altLang="en-US" sz="1800" dirty="0">
                <a:solidFill>
                  <a:schemeClr val="tx1"/>
                </a:solidFill>
                <a:ea typeface="ＭＳ Ｐゴシック" charset="0"/>
                <a:cs typeface="ＭＳ Ｐゴシック" charset="0"/>
              </a:rPr>
              <a:t>’</a:t>
            </a:r>
            <a:r>
              <a:rPr lang="en-US" altLang="ja-JP" sz="1800" dirty="0">
                <a:solidFill>
                  <a:schemeClr val="tx1"/>
                </a:solidFill>
                <a:cs typeface="Arial" charset="0"/>
              </a:rPr>
              <a:t>s dialog turn, including its illocutionary</a:t>
            </a:r>
            <a:br>
              <a:rPr lang="en-US" altLang="ja-JP" sz="1800" dirty="0">
                <a:solidFill>
                  <a:schemeClr val="tx1"/>
                </a:solidFill>
                <a:cs typeface="Arial" charset="0"/>
              </a:rPr>
            </a:br>
            <a:r>
              <a:rPr lang="en-US" altLang="ja-JP" sz="1800" dirty="0">
                <a:solidFill>
                  <a:schemeClr val="tx1"/>
                </a:solidFill>
                <a:cs typeface="Arial" charset="0"/>
              </a:rPr>
              <a:t> force (speech act meaning) by considering and eliminating a large and diverse</a:t>
            </a:r>
            <a:br>
              <a:rPr lang="en-US" altLang="ja-JP" sz="1800" dirty="0">
                <a:solidFill>
                  <a:schemeClr val="tx1"/>
                </a:solidFill>
                <a:cs typeface="Arial" charset="0"/>
              </a:rPr>
            </a:br>
            <a:r>
              <a:rPr lang="en-US" altLang="ja-JP" sz="1800" dirty="0">
                <a:solidFill>
                  <a:schemeClr val="tx1"/>
                </a:solidFill>
                <a:cs typeface="Arial" charset="0"/>
              </a:rPr>
              <a:t> set of lexical, syntactic, referential and pragmatic/discourse ambiguities.</a:t>
            </a:r>
          </a:p>
          <a:p>
            <a:pPr marL="268288" indent="-228600">
              <a:buFontTx/>
              <a:buAutoNum type="arabicPeriod"/>
            </a:pPr>
            <a:r>
              <a:rPr lang="en-US" sz="1800" dirty="0">
                <a:solidFill>
                  <a:schemeClr val="tx1"/>
                </a:solidFill>
                <a:cs typeface="Arial" charset="0"/>
              </a:rPr>
              <a:t> </a:t>
            </a:r>
            <a:r>
              <a:rPr lang="en-US" sz="1800" b="1" dirty="0">
                <a:solidFill>
                  <a:schemeClr val="tx1"/>
                </a:solidFill>
                <a:cs typeface="Arial" charset="0"/>
              </a:rPr>
              <a:t>Adds</a:t>
            </a:r>
            <a:r>
              <a:rPr lang="en-US" sz="1800" dirty="0">
                <a:solidFill>
                  <a:schemeClr val="tx1"/>
                </a:solidFill>
                <a:cs typeface="Arial" charset="0"/>
              </a:rPr>
              <a:t> the resulting text meaning representation (TMR) to the </a:t>
            </a:r>
            <a:r>
              <a:rPr lang="en-US" sz="1800" b="1" dirty="0">
                <a:solidFill>
                  <a:schemeClr val="tx1"/>
                </a:solidFill>
                <a:cs typeface="Arial" charset="0"/>
              </a:rPr>
              <a:t>short-term memory</a:t>
            </a:r>
            <a:r>
              <a:rPr lang="en-US" sz="1800" dirty="0">
                <a:solidFill>
                  <a:schemeClr val="tx1"/>
                </a:solidFill>
                <a:cs typeface="Arial" charset="0"/>
              </a:rPr>
              <a:t> component of its fact repository (after resolving </a:t>
            </a:r>
            <a:r>
              <a:rPr lang="en-US" sz="1800" b="1" dirty="0">
                <a:solidFill>
                  <a:schemeClr val="tx1"/>
                </a:solidFill>
                <a:cs typeface="Arial" charset="0"/>
              </a:rPr>
              <a:t>references</a:t>
            </a:r>
            <a:r>
              <a:rPr lang="en-US" sz="1800" dirty="0">
                <a:solidFill>
                  <a:schemeClr val="tx1"/>
                </a:solidFill>
                <a:cs typeface="Arial" charset="0"/>
              </a:rPr>
              <a:t>)</a:t>
            </a:r>
          </a:p>
          <a:p>
            <a:pPr marL="268288" indent="-228600">
              <a:buFontTx/>
              <a:buAutoNum type="arabicPeriod"/>
            </a:pPr>
            <a:r>
              <a:rPr lang="en-US" sz="1800" dirty="0">
                <a:solidFill>
                  <a:schemeClr val="tx1"/>
                </a:solidFill>
                <a:cs typeface="Arial" charset="0"/>
              </a:rPr>
              <a:t> </a:t>
            </a:r>
            <a:r>
              <a:rPr lang="en-US" sz="1800" b="1" dirty="0">
                <a:solidFill>
                  <a:schemeClr val="tx1"/>
                </a:solidFill>
                <a:cs typeface="Arial" charset="0"/>
              </a:rPr>
              <a:t>Generates</a:t>
            </a:r>
            <a:r>
              <a:rPr lang="en-US" sz="1800" dirty="0">
                <a:solidFill>
                  <a:schemeClr val="tx1"/>
                </a:solidFill>
                <a:cs typeface="Arial" charset="0"/>
              </a:rPr>
              <a:t> an instance of a </a:t>
            </a:r>
            <a:r>
              <a:rPr lang="ja-JP" altLang="en-US" sz="1800" dirty="0">
                <a:solidFill>
                  <a:schemeClr val="tx1"/>
                </a:solidFill>
                <a:ea typeface="ＭＳ Ｐゴシック" charset="0"/>
                <a:cs typeface="ＭＳ Ｐゴシック" charset="0"/>
              </a:rPr>
              <a:t>“</a:t>
            </a:r>
            <a:r>
              <a:rPr lang="en-US" altLang="ja-JP" sz="1800" dirty="0">
                <a:solidFill>
                  <a:schemeClr val="tx1"/>
                </a:solidFill>
                <a:cs typeface="Arial" charset="0"/>
              </a:rPr>
              <a:t>Be-a-Cooperative-Conversationalist</a:t>
            </a:r>
            <a:r>
              <a:rPr lang="ja-JP" altLang="en-US" sz="1800" dirty="0">
                <a:solidFill>
                  <a:schemeClr val="tx1"/>
                </a:solidFill>
                <a:ea typeface="ＭＳ Ｐゴシック" charset="0"/>
                <a:cs typeface="ＭＳ Ｐゴシック" charset="0"/>
              </a:rPr>
              <a:t>”</a:t>
            </a:r>
            <a:r>
              <a:rPr lang="en-US" altLang="ja-JP" sz="1800" dirty="0">
                <a:solidFill>
                  <a:schemeClr val="tx1"/>
                </a:solidFill>
                <a:cs typeface="Arial" charset="0"/>
              </a:rPr>
              <a:t> </a:t>
            </a:r>
            <a:r>
              <a:rPr lang="en-US" altLang="ja-JP" sz="1800" b="1" dirty="0">
                <a:solidFill>
                  <a:schemeClr val="tx1"/>
                </a:solidFill>
                <a:cs typeface="Arial" charset="0"/>
              </a:rPr>
              <a:t>goal</a:t>
            </a:r>
          </a:p>
          <a:p>
            <a:pPr marL="268288" indent="-228600">
              <a:buFontTx/>
              <a:buAutoNum type="arabicPeriod"/>
            </a:pPr>
            <a:r>
              <a:rPr lang="en-US" sz="1800" b="1" dirty="0">
                <a:solidFill>
                  <a:schemeClr val="tx1"/>
                </a:solidFill>
                <a:cs typeface="Arial" charset="0"/>
              </a:rPr>
              <a:t> Prioritizes</a:t>
            </a:r>
            <a:r>
              <a:rPr lang="en-US" sz="1800" dirty="0">
                <a:solidFill>
                  <a:schemeClr val="tx1"/>
                </a:solidFill>
                <a:cs typeface="Arial" charset="0"/>
              </a:rPr>
              <a:t> goal instances on its active goal agenda</a:t>
            </a:r>
          </a:p>
          <a:p>
            <a:pPr marL="268288" indent="-228600">
              <a:buFontTx/>
              <a:buAutoNum type="arabicPeriod"/>
            </a:pPr>
            <a:r>
              <a:rPr lang="en-US" sz="1800" dirty="0">
                <a:solidFill>
                  <a:schemeClr val="tx1"/>
                </a:solidFill>
                <a:cs typeface="Arial" charset="0"/>
              </a:rPr>
              <a:t> </a:t>
            </a:r>
            <a:r>
              <a:rPr lang="en-US" sz="1800" b="1" dirty="0">
                <a:solidFill>
                  <a:schemeClr val="tx1"/>
                </a:solidFill>
                <a:cs typeface="Arial" charset="0"/>
              </a:rPr>
              <a:t>Selects a goal instance</a:t>
            </a:r>
            <a:r>
              <a:rPr lang="en-US" sz="1800" dirty="0">
                <a:solidFill>
                  <a:schemeClr val="tx1"/>
                </a:solidFill>
                <a:cs typeface="Arial" charset="0"/>
              </a:rPr>
              <a:t> for processing (</a:t>
            </a:r>
            <a:r>
              <a:rPr lang="en-US" sz="1800" i="1" dirty="0">
                <a:solidFill>
                  <a:schemeClr val="tx1"/>
                </a:solidFill>
                <a:cs typeface="Arial" charset="0"/>
              </a:rPr>
              <a:t>suppose above </a:t>
            </a:r>
            <a:r>
              <a:rPr lang="en-US" sz="1800" i="1" dirty="0" err="1">
                <a:solidFill>
                  <a:schemeClr val="tx1"/>
                </a:solidFill>
                <a:cs typeface="Arial" charset="0"/>
              </a:rPr>
              <a:t>subgoal</a:t>
            </a:r>
            <a:r>
              <a:rPr lang="en-US" sz="1800" i="1" dirty="0">
                <a:solidFill>
                  <a:schemeClr val="tx1"/>
                </a:solidFill>
                <a:cs typeface="Arial" charset="0"/>
              </a:rPr>
              <a:t> is chosen</a:t>
            </a:r>
            <a:r>
              <a:rPr lang="en-US" sz="1800" dirty="0">
                <a:solidFill>
                  <a:schemeClr val="tx1"/>
                </a:solidFill>
                <a:cs typeface="Arial" charset="0"/>
              </a:rPr>
              <a:t>)</a:t>
            </a:r>
          </a:p>
          <a:p>
            <a:pPr marL="268288" indent="-228600">
              <a:buFontTx/>
              <a:buAutoNum type="arabicPeriod"/>
            </a:pPr>
            <a:r>
              <a:rPr lang="en-US" sz="1800" dirty="0">
                <a:solidFill>
                  <a:schemeClr val="tx1"/>
                </a:solidFill>
                <a:cs typeface="Arial" charset="0"/>
              </a:rPr>
              <a:t> </a:t>
            </a:r>
            <a:r>
              <a:rPr lang="en-US" sz="1800" b="1" dirty="0">
                <a:solidFill>
                  <a:schemeClr val="tx1"/>
                </a:solidFill>
                <a:cs typeface="Arial" charset="0"/>
              </a:rPr>
              <a:t>Selects a plan</a:t>
            </a:r>
            <a:r>
              <a:rPr lang="en-US" sz="1800" dirty="0">
                <a:solidFill>
                  <a:schemeClr val="tx1"/>
                </a:solidFill>
                <a:cs typeface="Arial" charset="0"/>
              </a:rPr>
              <a:t> to pursue to attain this goal (there is just one plan for this</a:t>
            </a:r>
            <a:br>
              <a:rPr lang="en-US" sz="1800" dirty="0">
                <a:solidFill>
                  <a:schemeClr val="tx1"/>
                </a:solidFill>
                <a:cs typeface="Arial" charset="0"/>
              </a:rPr>
            </a:br>
            <a:r>
              <a:rPr lang="en-US" sz="1800" dirty="0">
                <a:solidFill>
                  <a:schemeClr val="tx1"/>
                </a:solidFill>
                <a:cs typeface="Arial" charset="0"/>
              </a:rPr>
              <a:t> type of goal: </a:t>
            </a:r>
            <a:r>
              <a:rPr lang="ja-JP" altLang="en-US" sz="1800" dirty="0">
                <a:solidFill>
                  <a:schemeClr val="tx1"/>
                </a:solidFill>
                <a:ea typeface="ＭＳ Ｐゴシック" charset="0"/>
                <a:cs typeface="ＭＳ Ｐゴシック" charset="0"/>
              </a:rPr>
              <a:t>“</a:t>
            </a:r>
            <a:r>
              <a:rPr lang="en-US" altLang="ja-JP" sz="1800" dirty="0">
                <a:solidFill>
                  <a:schemeClr val="tx1"/>
                </a:solidFill>
                <a:cs typeface="Arial" charset="0"/>
              </a:rPr>
              <a:t>carry out a relevant verbal action</a:t>
            </a:r>
            <a:r>
              <a:rPr lang="ja-JP" altLang="en-US" sz="1800" dirty="0">
                <a:solidFill>
                  <a:schemeClr val="tx1"/>
                </a:solidFill>
                <a:ea typeface="ＭＳ Ｐゴシック" charset="0"/>
                <a:cs typeface="ＭＳ Ｐゴシック" charset="0"/>
              </a:rPr>
              <a:t>”</a:t>
            </a:r>
            <a:r>
              <a:rPr lang="en-US" altLang="ja-JP" sz="1800" dirty="0">
                <a:solidFill>
                  <a:schemeClr val="tx1"/>
                </a:solidFill>
                <a:cs typeface="Arial" charset="0"/>
              </a:rPr>
              <a:t>)</a:t>
            </a:r>
          </a:p>
          <a:p>
            <a:pPr marL="268288" indent="-228600">
              <a:buFontTx/>
              <a:buAutoNum type="arabicPeriod"/>
            </a:pPr>
            <a:r>
              <a:rPr lang="en-US" sz="1800" b="1" dirty="0">
                <a:solidFill>
                  <a:schemeClr val="tx1"/>
                </a:solidFill>
                <a:cs typeface="Arial" charset="0"/>
              </a:rPr>
              <a:t>Specifies content</a:t>
            </a:r>
            <a:r>
              <a:rPr lang="en-US" sz="1800" dirty="0">
                <a:solidFill>
                  <a:schemeClr val="tx1"/>
                </a:solidFill>
                <a:cs typeface="Arial" charset="0"/>
              </a:rPr>
              <a:t> of the verbal action to be produced (recognizes that it is playing the role of patient in an instance of </a:t>
            </a:r>
            <a:r>
              <a:rPr lang="ja-JP" altLang="en-US" sz="1800" dirty="0">
                <a:solidFill>
                  <a:schemeClr val="tx1"/>
                </a:solidFill>
                <a:ea typeface="ＭＳ Ｐゴシック" charset="0"/>
                <a:cs typeface="ＭＳ Ｐゴシック" charset="0"/>
              </a:rPr>
              <a:t>“</a:t>
            </a:r>
            <a:r>
              <a:rPr lang="en-US" altLang="ja-JP" sz="1800" dirty="0">
                <a:solidFill>
                  <a:schemeClr val="tx1"/>
                </a:solidFill>
                <a:cs typeface="Arial" charset="0"/>
              </a:rPr>
              <a:t>MD visit</a:t>
            </a:r>
            <a:r>
              <a:rPr lang="ja-JP" altLang="en-US" sz="1800" dirty="0">
                <a:solidFill>
                  <a:schemeClr val="tx1"/>
                </a:solidFill>
                <a:ea typeface="ＭＳ Ｐゴシック" charset="0"/>
                <a:cs typeface="ＭＳ Ｐゴシック" charset="0"/>
              </a:rPr>
              <a:t>”</a:t>
            </a:r>
            <a:r>
              <a:rPr lang="en-US" altLang="ja-JP" sz="1800" dirty="0">
                <a:solidFill>
                  <a:schemeClr val="tx1"/>
                </a:solidFill>
                <a:cs typeface="Arial" charset="0"/>
              </a:rPr>
              <a:t> script; looks up in its fact repository either a) the value of the property </a:t>
            </a:r>
            <a:r>
              <a:rPr lang="ja-JP" altLang="en-US" sz="1800" dirty="0">
                <a:solidFill>
                  <a:schemeClr val="tx1"/>
                </a:solidFill>
                <a:ea typeface="ＭＳ Ｐゴシック" charset="0"/>
                <a:cs typeface="ＭＳ Ｐゴシック" charset="0"/>
              </a:rPr>
              <a:t>“</a:t>
            </a:r>
            <a:r>
              <a:rPr lang="en-US" altLang="ja-JP" sz="1800" dirty="0">
                <a:solidFill>
                  <a:schemeClr val="tx1"/>
                </a:solidFill>
                <a:cs typeface="Arial" charset="0"/>
              </a:rPr>
              <a:t>health-attribute</a:t>
            </a:r>
            <a:r>
              <a:rPr lang="ja-JP" altLang="en-US" sz="1800" dirty="0">
                <a:solidFill>
                  <a:schemeClr val="tx1"/>
                </a:solidFill>
                <a:ea typeface="ＭＳ Ｐゴシック" charset="0"/>
                <a:cs typeface="ＭＳ Ｐゴシック" charset="0"/>
              </a:rPr>
              <a:t>”</a:t>
            </a:r>
            <a:r>
              <a:rPr lang="en-US" altLang="ja-JP" sz="1800" dirty="0">
                <a:solidFill>
                  <a:schemeClr val="tx1"/>
                </a:solidFill>
                <a:cs typeface="Arial" charset="0"/>
              </a:rPr>
              <a:t> or b) the worst symptom recorded in its fact repository (which symptom is the worst is a function of kind of symptom and its severity)</a:t>
            </a:r>
          </a:p>
          <a:p>
            <a:pPr marL="268288" indent="-228600">
              <a:buFontTx/>
              <a:buAutoNum type="arabicPeriod"/>
            </a:pPr>
            <a:r>
              <a:rPr lang="en-US" sz="1800" b="1" dirty="0">
                <a:solidFill>
                  <a:schemeClr val="tx1"/>
                </a:solidFill>
                <a:cs typeface="Arial" charset="0"/>
              </a:rPr>
              <a:t>Generates</a:t>
            </a:r>
            <a:r>
              <a:rPr lang="en-US" sz="1800" dirty="0">
                <a:solidFill>
                  <a:schemeClr val="tx1"/>
                </a:solidFill>
                <a:cs typeface="Arial" charset="0"/>
              </a:rPr>
              <a:t> an English sentence that realizes the above content (a report on</a:t>
            </a:r>
            <a:br>
              <a:rPr lang="en-US" sz="1800" dirty="0">
                <a:solidFill>
                  <a:schemeClr val="tx1"/>
                </a:solidFill>
                <a:cs typeface="Arial" charset="0"/>
              </a:rPr>
            </a:br>
            <a:r>
              <a:rPr lang="en-US" sz="1800" dirty="0">
                <a:solidFill>
                  <a:schemeClr val="tx1"/>
                </a:solidFill>
                <a:cs typeface="Arial" charset="0"/>
              </a:rPr>
              <a:t>its health attribute); lexical selection is based on the value of health-attribute;</a:t>
            </a:r>
            <a:br>
              <a:rPr lang="en-US" sz="1800" dirty="0">
                <a:solidFill>
                  <a:schemeClr val="tx1"/>
                </a:solidFill>
                <a:cs typeface="Arial" charset="0"/>
              </a:rPr>
            </a:br>
            <a:r>
              <a:rPr lang="en-US" sz="1800" dirty="0">
                <a:solidFill>
                  <a:schemeClr val="tx1"/>
                </a:solidFill>
                <a:cs typeface="Arial" charset="0"/>
              </a:rPr>
              <a:t>syntactic structure selection </a:t>
            </a:r>
            <a:r>
              <a:rPr lang="en-US" sz="1800" dirty="0" smtClean="0">
                <a:solidFill>
                  <a:schemeClr val="tx1"/>
                </a:solidFill>
                <a:cs typeface="Arial" charset="0"/>
              </a:rPr>
              <a:t>is analogy</a:t>
            </a:r>
            <a:r>
              <a:rPr lang="en-US" sz="1800" dirty="0">
                <a:solidFill>
                  <a:schemeClr val="tx1"/>
                </a:solidFill>
                <a:cs typeface="Arial" charset="0"/>
              </a:rPr>
              <a:t>-based, driven by random selection from</a:t>
            </a:r>
            <a:br>
              <a:rPr lang="en-US" sz="1800" dirty="0">
                <a:solidFill>
                  <a:schemeClr val="tx1"/>
                </a:solidFill>
                <a:cs typeface="Arial" charset="0"/>
              </a:rPr>
            </a:br>
            <a:r>
              <a:rPr lang="en-US" sz="1800" dirty="0">
                <a:solidFill>
                  <a:schemeClr val="tx1"/>
                </a:solidFill>
                <a:cs typeface="Arial" charset="0"/>
              </a:rPr>
              <a:t>an inventory of sentence patterns</a:t>
            </a:r>
          </a:p>
        </p:txBody>
      </p:sp>
    </p:spTree>
    <p:extLst>
      <p:ext uri="{BB962C8B-B14F-4D97-AF65-F5344CB8AC3E}">
        <p14:creationId xmlns:p14="http://schemas.microsoft.com/office/powerpoint/2010/main" val="1603376651"/>
      </p:ext>
    </p:extLst>
  </p:cSld>
  <p:clrMapOvr>
    <a:masterClrMapping/>
  </p:clrMapOvr>
  <p:transition xmlns:p14="http://schemas.microsoft.com/office/powerpoint/2010/mai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p:cNvSpPr>
          <p:nvPr/>
        </p:nvSpPr>
        <p:spPr bwMode="auto">
          <a:xfrm>
            <a:off x="1752600" y="152400"/>
            <a:ext cx="54991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lnSpc>
                <a:spcPct val="80000"/>
              </a:lnSpc>
            </a:pPr>
            <a:r>
              <a:rPr lang="en-US" sz="2400" dirty="0">
                <a:solidFill>
                  <a:schemeClr val="tx1"/>
                </a:solidFill>
                <a:ea typeface="ＭＳ Ｐゴシック" charset="0"/>
                <a:cs typeface="ＭＳ Ｐゴシック" charset="0"/>
              </a:rPr>
              <a:t>Language </a:t>
            </a:r>
            <a:r>
              <a:rPr lang="en-US" sz="2400" dirty="0" smtClean="0">
                <a:solidFill>
                  <a:schemeClr val="tx1"/>
                </a:solidFill>
                <a:ea typeface="ＭＳ Ｐゴシック" charset="0"/>
                <a:cs typeface="ＭＳ Ｐゴシック" charset="0"/>
              </a:rPr>
              <a:t>analyzer output </a:t>
            </a:r>
            <a:r>
              <a:rPr lang="en-US" sz="2400" dirty="0">
                <a:solidFill>
                  <a:schemeClr val="tx1"/>
                </a:solidFill>
                <a:ea typeface="ＭＳ Ｐゴシック" charset="0"/>
                <a:cs typeface="ＭＳ Ｐゴシック" charset="0"/>
              </a:rPr>
              <a:t>for </a:t>
            </a:r>
          </a:p>
          <a:p>
            <a:pPr marL="39688">
              <a:lnSpc>
                <a:spcPct val="80000"/>
              </a:lnSpc>
            </a:pPr>
            <a:r>
              <a:rPr lang="en-US" sz="2400" i="1" dirty="0">
                <a:solidFill>
                  <a:schemeClr val="tx1"/>
                </a:solidFill>
                <a:ea typeface="ＭＳ Ｐゴシック" charset="0"/>
                <a:cs typeface="ＭＳ Ｐゴシック" charset="0"/>
              </a:rPr>
              <a:t>Come back to see me in 6 months</a:t>
            </a:r>
          </a:p>
        </p:txBody>
      </p:sp>
      <p:sp>
        <p:nvSpPr>
          <p:cNvPr id="52227" name="Rectangle 2"/>
          <p:cNvSpPr>
            <a:spLocks/>
          </p:cNvSpPr>
          <p:nvPr/>
        </p:nvSpPr>
        <p:spPr bwMode="auto">
          <a:xfrm>
            <a:off x="4494213" y="915988"/>
            <a:ext cx="4081462"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1200" dirty="0">
                <a:solidFill>
                  <a:schemeClr val="tx1"/>
                </a:solidFill>
                <a:latin typeface="Helvetica" charset="0"/>
                <a:ea typeface="ＭＳ Ｐゴシック" charset="0"/>
                <a:cs typeface="ＭＳ Ｐゴシック" charset="0"/>
                <a:sym typeface="Helvetica" charset="0"/>
              </a:rPr>
              <a:t>(</a:t>
            </a:r>
            <a:r>
              <a:rPr lang="en-US" sz="1200" b="1" dirty="0">
                <a:solidFill>
                  <a:schemeClr val="tx1"/>
                </a:solidFill>
                <a:latin typeface="Helvetica" charset="0"/>
                <a:ea typeface="ＭＳ Ｐゴシック" charset="0"/>
                <a:cs typeface="ＭＳ Ｐゴシック" charset="0"/>
                <a:sym typeface="Helvetica" charset="0"/>
              </a:rPr>
              <a:t>RETURN</a:t>
            </a:r>
            <a:r>
              <a:rPr lang="en-US" sz="1200" dirty="0">
                <a:solidFill>
                  <a:schemeClr val="tx1"/>
                </a:solidFill>
                <a:latin typeface="Helvetica" charset="0"/>
                <a:ea typeface="ＭＳ Ｐゴシック" charset="0"/>
                <a:cs typeface="ＭＳ Ｐゴシック" charset="0"/>
                <a:sym typeface="Helvetica" charset="0"/>
              </a:rPr>
              <a:t>-335</a:t>
            </a:r>
          </a:p>
          <a:p>
            <a:pPr marL="39688"/>
            <a:r>
              <a:rPr lang="en-US" sz="1200" dirty="0">
                <a:solidFill>
                  <a:schemeClr val="tx1"/>
                </a:solidFill>
                <a:latin typeface="Helvetica" charset="0"/>
                <a:ea typeface="ＭＳ Ｐゴシック" charset="0"/>
                <a:cs typeface="ＭＳ Ｐゴシック" charset="0"/>
                <a:sym typeface="Helvetica" charset="0"/>
              </a:rPr>
              <a:t> ((INSTANCE-OF (VALUE RETURN))</a:t>
            </a:r>
          </a:p>
          <a:p>
            <a:pPr marL="39688"/>
            <a:r>
              <a:rPr lang="en-US" sz="1200" dirty="0">
                <a:solidFill>
                  <a:schemeClr val="tx1"/>
                </a:solidFill>
                <a:latin typeface="Helvetica" charset="0"/>
                <a:ea typeface="ＭＳ Ｐゴシック" charset="0"/>
                <a:cs typeface="ＭＳ Ｐゴシック" charset="0"/>
                <a:sym typeface="Helvetica" charset="0"/>
              </a:rPr>
              <a:t>  (WORD-NUM (VALUE 0))</a:t>
            </a:r>
          </a:p>
          <a:p>
            <a:pPr marL="39688"/>
            <a:r>
              <a:rPr lang="en-US" sz="1200" dirty="0">
                <a:solidFill>
                  <a:schemeClr val="tx1"/>
                </a:solidFill>
                <a:latin typeface="Helvetica" charset="0"/>
                <a:ea typeface="ＭＳ Ｐゴシック" charset="0"/>
                <a:cs typeface="ＭＳ Ｐゴシック" charset="0"/>
                <a:sym typeface="Helvetica" charset="0"/>
              </a:rPr>
              <a:t>  (ROOT-WORDS (VALUE (COME)))</a:t>
            </a:r>
          </a:p>
          <a:p>
            <a:pPr marL="39688"/>
            <a:r>
              <a:rPr lang="en-US" sz="1200" dirty="0">
                <a:solidFill>
                  <a:schemeClr val="tx1"/>
                </a:solidFill>
                <a:latin typeface="Helvetica" charset="0"/>
                <a:ea typeface="ＭＳ Ｐゴシック" charset="0"/>
                <a:cs typeface="ＭＳ Ｐゴシック" charset="0"/>
                <a:sym typeface="Helvetica" charset="0"/>
              </a:rPr>
              <a:t>  (FROM-SENSE (VALUE COME-V7))</a:t>
            </a:r>
          </a:p>
          <a:p>
            <a:pPr marL="39688"/>
            <a:r>
              <a:rPr lang="en-US" sz="1200" dirty="0">
                <a:solidFill>
                  <a:schemeClr val="tx1"/>
                </a:solidFill>
                <a:latin typeface="Helvetica" charset="0"/>
                <a:ea typeface="ＭＳ Ｐゴシック" charset="0"/>
                <a:cs typeface="ＭＳ Ｐゴシック" charset="0"/>
                <a:sym typeface="Helvetica" charset="0"/>
              </a:rPr>
              <a:t>  (PURPOSE (VALUE CONSULT-339))))</a:t>
            </a:r>
          </a:p>
          <a:p>
            <a:pPr marL="39688"/>
            <a:r>
              <a:rPr lang="en-US" sz="1200" dirty="0">
                <a:solidFill>
                  <a:schemeClr val="tx1"/>
                </a:solidFill>
                <a:latin typeface="Helvetica" charset="0"/>
                <a:ea typeface="ＭＳ Ｐゴシック" charset="0"/>
                <a:cs typeface="ＭＳ Ｐゴシック" charset="0"/>
                <a:sym typeface="Helvetica" charset="0"/>
              </a:rPr>
              <a:t>(</a:t>
            </a:r>
            <a:r>
              <a:rPr lang="en-US" sz="1200" b="1" dirty="0">
                <a:solidFill>
                  <a:schemeClr val="tx1"/>
                </a:solidFill>
                <a:latin typeface="Helvetica" charset="0"/>
                <a:ea typeface="ＭＳ Ｐゴシック" charset="0"/>
                <a:cs typeface="ＭＳ Ｐゴシック" charset="0"/>
                <a:sym typeface="Helvetica" charset="0"/>
              </a:rPr>
              <a:t>CONSULT</a:t>
            </a:r>
            <a:r>
              <a:rPr lang="en-US" sz="1200" dirty="0">
                <a:solidFill>
                  <a:schemeClr val="tx1"/>
                </a:solidFill>
                <a:latin typeface="Helvetica" charset="0"/>
                <a:ea typeface="ＭＳ Ｐゴシック" charset="0"/>
                <a:cs typeface="ＭＳ Ｐゴシック" charset="0"/>
                <a:sym typeface="Helvetica" charset="0"/>
              </a:rPr>
              <a:t>-339</a:t>
            </a:r>
          </a:p>
          <a:p>
            <a:pPr marL="39688"/>
            <a:r>
              <a:rPr lang="en-US" sz="1200" dirty="0">
                <a:solidFill>
                  <a:schemeClr val="tx1"/>
                </a:solidFill>
                <a:latin typeface="Helvetica" charset="0"/>
                <a:ea typeface="ＭＳ Ｐゴシック" charset="0"/>
                <a:cs typeface="ＭＳ Ｐゴシック" charset="0"/>
                <a:sym typeface="Helvetica" charset="0"/>
              </a:rPr>
              <a:t> ((INSTANCE-OF (VALUE CONSULT))</a:t>
            </a:r>
          </a:p>
          <a:p>
            <a:pPr marL="39688"/>
            <a:r>
              <a:rPr lang="en-US" sz="1200" dirty="0">
                <a:solidFill>
                  <a:schemeClr val="tx1"/>
                </a:solidFill>
                <a:latin typeface="Helvetica" charset="0"/>
                <a:ea typeface="ＭＳ Ｐゴシック" charset="0"/>
                <a:cs typeface="ＭＳ Ｐゴシック" charset="0"/>
                <a:sym typeface="Helvetica" charset="0"/>
              </a:rPr>
              <a:t>  (PURPOSE-OF (VALUE RETURN-335))</a:t>
            </a:r>
          </a:p>
          <a:p>
            <a:pPr marL="39688"/>
            <a:r>
              <a:rPr lang="en-US" sz="1200" dirty="0">
                <a:solidFill>
                  <a:schemeClr val="tx1"/>
                </a:solidFill>
                <a:latin typeface="Helvetica" charset="0"/>
                <a:ea typeface="ＭＳ Ｐゴシック" charset="0"/>
                <a:cs typeface="ＭＳ Ｐゴシック" charset="0"/>
                <a:sym typeface="Helvetica" charset="0"/>
              </a:rPr>
              <a:t>  (WORD-NUM (VALUE 3))</a:t>
            </a:r>
          </a:p>
          <a:p>
            <a:pPr marL="39688"/>
            <a:r>
              <a:rPr lang="en-US" sz="1200" dirty="0">
                <a:solidFill>
                  <a:schemeClr val="tx1"/>
                </a:solidFill>
                <a:latin typeface="Helvetica" charset="0"/>
                <a:ea typeface="ＭＳ Ｐゴシック" charset="0"/>
                <a:cs typeface="ＭＳ Ｐゴシック" charset="0"/>
                <a:sym typeface="Helvetica" charset="0"/>
              </a:rPr>
              <a:t>  (ROOT-WORDS (VALUE (*NULL* SEE)))</a:t>
            </a:r>
          </a:p>
          <a:p>
            <a:pPr marL="39688"/>
            <a:r>
              <a:rPr lang="en-US" sz="1200" dirty="0">
                <a:solidFill>
                  <a:schemeClr val="tx1"/>
                </a:solidFill>
                <a:latin typeface="Helvetica" charset="0"/>
                <a:ea typeface="ＭＳ Ｐゴシック" charset="0"/>
                <a:cs typeface="ＭＳ Ｐゴシック" charset="0"/>
                <a:sym typeface="Helvetica" charset="0"/>
              </a:rPr>
              <a:t>  (FROM-SENSE (VALUE SEE-V7))</a:t>
            </a:r>
          </a:p>
          <a:p>
            <a:pPr marL="39688"/>
            <a:r>
              <a:rPr lang="en-US" sz="1200" dirty="0">
                <a:solidFill>
                  <a:schemeClr val="tx1"/>
                </a:solidFill>
                <a:latin typeface="Helvetica" charset="0"/>
                <a:ea typeface="ＭＳ Ｐゴシック" charset="0"/>
                <a:cs typeface="ＭＳ Ｐゴシック" charset="0"/>
                <a:sym typeface="Helvetica" charset="0"/>
              </a:rPr>
              <a:t>  (BENEFICIARY (VALUE HUMAN-340))))</a:t>
            </a:r>
          </a:p>
          <a:p>
            <a:pPr marL="39688"/>
            <a:r>
              <a:rPr lang="en-US" sz="1200" dirty="0">
                <a:solidFill>
                  <a:schemeClr val="tx1"/>
                </a:solidFill>
                <a:latin typeface="Helvetica" charset="0"/>
                <a:ea typeface="ＭＳ Ｐゴシック" charset="0"/>
                <a:cs typeface="ＭＳ Ｐゴシック" charset="0"/>
                <a:sym typeface="Helvetica" charset="0"/>
              </a:rPr>
              <a:t>(</a:t>
            </a:r>
            <a:r>
              <a:rPr lang="en-US" sz="1200" b="1" dirty="0">
                <a:solidFill>
                  <a:schemeClr val="tx1"/>
                </a:solidFill>
                <a:latin typeface="Helvetica" charset="0"/>
                <a:ea typeface="ＭＳ Ｐゴシック" charset="0"/>
                <a:cs typeface="ＭＳ Ｐゴシック" charset="0"/>
                <a:sym typeface="Helvetica" charset="0"/>
              </a:rPr>
              <a:t>HUMAN</a:t>
            </a:r>
            <a:r>
              <a:rPr lang="en-US" sz="1200" dirty="0">
                <a:solidFill>
                  <a:schemeClr val="tx1"/>
                </a:solidFill>
                <a:latin typeface="Helvetica" charset="0"/>
                <a:ea typeface="ＭＳ Ｐゴシック" charset="0"/>
                <a:cs typeface="ＭＳ Ｐゴシック" charset="0"/>
                <a:sym typeface="Helvetica" charset="0"/>
              </a:rPr>
              <a:t>-340</a:t>
            </a:r>
          </a:p>
          <a:p>
            <a:pPr marL="39688"/>
            <a:r>
              <a:rPr lang="en-US" sz="1200" dirty="0">
                <a:solidFill>
                  <a:schemeClr val="tx1"/>
                </a:solidFill>
                <a:latin typeface="Helvetica" charset="0"/>
                <a:ea typeface="ＭＳ Ｐゴシック" charset="0"/>
                <a:cs typeface="ＭＳ Ｐゴシック" charset="0"/>
                <a:sym typeface="Helvetica" charset="0"/>
              </a:rPr>
              <a:t> ((INSTANCE-OF (VALUE HUMAN))</a:t>
            </a:r>
          </a:p>
          <a:p>
            <a:pPr marL="39688"/>
            <a:r>
              <a:rPr lang="en-US" sz="1200" dirty="0">
                <a:solidFill>
                  <a:schemeClr val="tx1"/>
                </a:solidFill>
                <a:latin typeface="Helvetica" charset="0"/>
                <a:ea typeface="ＭＳ Ｐゴシック" charset="0"/>
                <a:cs typeface="ＭＳ Ｐゴシック" charset="0"/>
                <a:sym typeface="Helvetica" charset="0"/>
              </a:rPr>
              <a:t>  (WORD-NUM (VALUE 4))</a:t>
            </a:r>
          </a:p>
          <a:p>
            <a:pPr marL="39688"/>
            <a:r>
              <a:rPr lang="en-US" sz="1200" dirty="0">
                <a:solidFill>
                  <a:schemeClr val="tx1"/>
                </a:solidFill>
                <a:latin typeface="Helvetica" charset="0"/>
                <a:ea typeface="ＭＳ Ｐゴシック" charset="0"/>
                <a:cs typeface="ＭＳ Ｐゴシック" charset="0"/>
                <a:sym typeface="Helvetica" charset="0"/>
              </a:rPr>
              <a:t>  (ROOT-WORDS (VALUE (ME)))</a:t>
            </a:r>
          </a:p>
          <a:p>
            <a:pPr marL="39688"/>
            <a:r>
              <a:rPr lang="en-US" sz="1200" dirty="0">
                <a:solidFill>
                  <a:schemeClr val="tx1"/>
                </a:solidFill>
                <a:latin typeface="Helvetica" charset="0"/>
                <a:ea typeface="ＭＳ Ｐゴシック" charset="0"/>
                <a:cs typeface="ＭＳ Ｐゴシック" charset="0"/>
                <a:sym typeface="Helvetica" charset="0"/>
              </a:rPr>
              <a:t>  (FROM-SENSE (VALUE ME-N1))))</a:t>
            </a:r>
          </a:p>
          <a:p>
            <a:pPr marL="39688"/>
            <a:r>
              <a:rPr lang="en-US" sz="1200" dirty="0">
                <a:solidFill>
                  <a:schemeClr val="tx1"/>
                </a:solidFill>
                <a:latin typeface="Helvetica" charset="0"/>
                <a:ea typeface="ＭＳ Ｐゴシック" charset="0"/>
                <a:cs typeface="ＭＳ Ｐゴシック" charset="0"/>
                <a:sym typeface="Helvetica" charset="0"/>
              </a:rPr>
              <a:t>(</a:t>
            </a:r>
            <a:r>
              <a:rPr lang="en-US" sz="1200" b="1" dirty="0">
                <a:solidFill>
                  <a:schemeClr val="tx1"/>
                </a:solidFill>
                <a:latin typeface="Helvetica" charset="0"/>
                <a:ea typeface="ＭＳ Ｐゴシック" charset="0"/>
                <a:cs typeface="ＭＳ Ｐゴシック" charset="0"/>
                <a:sym typeface="Helvetica" charset="0"/>
              </a:rPr>
              <a:t>SECOND</a:t>
            </a:r>
            <a:r>
              <a:rPr lang="en-US" sz="1200" dirty="0">
                <a:solidFill>
                  <a:schemeClr val="tx1"/>
                </a:solidFill>
                <a:latin typeface="Helvetica" charset="0"/>
                <a:ea typeface="ＭＳ Ｐゴシック" charset="0"/>
                <a:cs typeface="ＭＳ Ｐゴシック" charset="0"/>
                <a:sym typeface="Helvetica" charset="0"/>
              </a:rPr>
              <a:t>-342</a:t>
            </a:r>
          </a:p>
          <a:p>
            <a:pPr marL="39688"/>
            <a:r>
              <a:rPr lang="en-US" sz="1200" dirty="0">
                <a:solidFill>
                  <a:schemeClr val="tx1"/>
                </a:solidFill>
                <a:latin typeface="Helvetica" charset="0"/>
                <a:ea typeface="ＭＳ Ｐゴシック" charset="0"/>
                <a:cs typeface="ＭＳ Ｐゴシック" charset="0"/>
                <a:sym typeface="Helvetica" charset="0"/>
              </a:rPr>
              <a:t> ((INSTANCE-OF (VALUE SECOND))</a:t>
            </a:r>
          </a:p>
          <a:p>
            <a:pPr marL="39688"/>
            <a:r>
              <a:rPr lang="en-US" sz="1200" dirty="0">
                <a:solidFill>
                  <a:schemeClr val="tx1"/>
                </a:solidFill>
                <a:latin typeface="Helvetica" charset="0"/>
                <a:ea typeface="ＭＳ Ｐゴシック" charset="0"/>
                <a:cs typeface="ＭＳ Ｐゴシック" charset="0"/>
                <a:sym typeface="Helvetica" charset="0"/>
              </a:rPr>
              <a:t>  (WORD-NUM (VALUE 6))</a:t>
            </a:r>
          </a:p>
          <a:p>
            <a:pPr marL="39688"/>
            <a:r>
              <a:rPr lang="en-US" sz="1200" dirty="0">
                <a:solidFill>
                  <a:schemeClr val="tx1"/>
                </a:solidFill>
                <a:latin typeface="Helvetica" charset="0"/>
                <a:ea typeface="ＭＳ Ｐゴシック" charset="0"/>
                <a:cs typeface="ＭＳ Ｐゴシック" charset="0"/>
                <a:sym typeface="Helvetica" charset="0"/>
              </a:rPr>
              <a:t>  (FROM-SENSE (VALUE *MEASURED-QUANTITY*-N1))</a:t>
            </a:r>
          </a:p>
          <a:p>
            <a:pPr marL="39688"/>
            <a:r>
              <a:rPr lang="en-US" sz="1200" dirty="0">
                <a:solidFill>
                  <a:schemeClr val="tx1"/>
                </a:solidFill>
                <a:latin typeface="Helvetica" charset="0"/>
                <a:ea typeface="ＭＳ Ｐゴシック" charset="0"/>
                <a:cs typeface="ＭＳ Ｐゴシック" charset="0"/>
                <a:sym typeface="Helvetica" charset="0"/>
              </a:rPr>
              <a:t>  (VALUE (VALUE 1.5778458E7)))))</a:t>
            </a:r>
          </a:p>
        </p:txBody>
      </p:sp>
      <p:sp>
        <p:nvSpPr>
          <p:cNvPr id="52228" name="Rectangle 3"/>
          <p:cNvSpPr>
            <a:spLocks/>
          </p:cNvSpPr>
          <p:nvPr/>
        </p:nvSpPr>
        <p:spPr bwMode="auto">
          <a:xfrm>
            <a:off x="7353300" y="850900"/>
            <a:ext cx="159385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2000">
                <a:solidFill>
                  <a:schemeClr val="tx1"/>
                </a:solidFill>
                <a:ea typeface="ＭＳ Ｐゴシック" charset="0"/>
                <a:cs typeface="ＭＳ Ｐゴシック" charset="0"/>
              </a:rPr>
              <a:t>Basic TMR</a:t>
            </a:r>
          </a:p>
          <a:p>
            <a:pPr marL="39688" algn="ctr"/>
            <a:r>
              <a:rPr lang="en-US" sz="2000">
                <a:solidFill>
                  <a:schemeClr val="tx1"/>
                </a:solidFill>
                <a:ea typeface="ＭＳ Ｐゴシック" charset="0"/>
                <a:cs typeface="ＭＳ Ｐゴシック" charset="0"/>
              </a:rPr>
              <a:t>(partial view)</a:t>
            </a:r>
          </a:p>
        </p:txBody>
      </p:sp>
      <p:sp>
        <p:nvSpPr>
          <p:cNvPr id="52229" name="Rectangle 4"/>
          <p:cNvSpPr>
            <a:spLocks/>
          </p:cNvSpPr>
          <p:nvPr/>
        </p:nvSpPr>
        <p:spPr bwMode="auto">
          <a:xfrm>
            <a:off x="4572000" y="5259388"/>
            <a:ext cx="34417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ea typeface="ＭＳ Ｐゴシック" charset="0"/>
                <a:cs typeface="ＭＳ Ｐゴシック" charset="0"/>
              </a:rPr>
              <a:t>Speech act recognition adds:</a:t>
            </a:r>
          </a:p>
          <a:p>
            <a:pPr marL="39688"/>
            <a:endParaRPr lang="en-US" sz="2000">
              <a:solidFill>
                <a:schemeClr val="tx1"/>
              </a:solidFill>
              <a:ea typeface="ＭＳ Ｐゴシック" charset="0"/>
              <a:cs typeface="ＭＳ Ｐゴシック" charset="0"/>
            </a:endParaRPr>
          </a:p>
          <a:p>
            <a:pPr marL="39688"/>
            <a:r>
              <a:rPr lang="en-US" sz="1200">
                <a:solidFill>
                  <a:schemeClr val="tx1"/>
                </a:solidFill>
                <a:latin typeface="Helvetica" charset="0"/>
                <a:ea typeface="ＭＳ Ｐゴシック" charset="0"/>
                <a:cs typeface="ＭＳ Ｐゴシック" charset="0"/>
                <a:sym typeface="Helvetica" charset="0"/>
              </a:rPr>
              <a:t>(</a:t>
            </a:r>
            <a:r>
              <a:rPr lang="en-US" sz="1200" b="1">
                <a:solidFill>
                  <a:schemeClr val="tx1"/>
                </a:solidFill>
                <a:latin typeface="Helvetica" charset="0"/>
                <a:ea typeface="ＭＳ Ｐゴシック" charset="0"/>
                <a:cs typeface="ＭＳ Ｐゴシック" charset="0"/>
                <a:sym typeface="Helvetica" charset="0"/>
              </a:rPr>
              <a:t>REQUEST</a:t>
            </a:r>
            <a:r>
              <a:rPr lang="en-US" sz="1200">
                <a:solidFill>
                  <a:schemeClr val="tx1"/>
                </a:solidFill>
                <a:latin typeface="Helvetica" charset="0"/>
                <a:ea typeface="ＭＳ Ｐゴシック" charset="0"/>
                <a:cs typeface="ＭＳ Ｐゴシック" charset="0"/>
                <a:sym typeface="Helvetica" charset="0"/>
              </a:rPr>
              <a:t>-</a:t>
            </a:r>
            <a:r>
              <a:rPr lang="en-US" sz="1200" b="1">
                <a:solidFill>
                  <a:schemeClr val="tx1"/>
                </a:solidFill>
                <a:latin typeface="Helvetica" charset="0"/>
                <a:ea typeface="ＭＳ Ｐゴシック" charset="0"/>
                <a:cs typeface="ＭＳ Ｐゴシック" charset="0"/>
                <a:sym typeface="Helvetica" charset="0"/>
              </a:rPr>
              <a:t>ACTION</a:t>
            </a:r>
            <a:r>
              <a:rPr lang="en-US" sz="1200">
                <a:solidFill>
                  <a:schemeClr val="tx1"/>
                </a:solidFill>
                <a:latin typeface="Helvetica" charset="0"/>
                <a:ea typeface="ＭＳ Ｐゴシック" charset="0"/>
                <a:cs typeface="ＭＳ Ｐゴシック" charset="0"/>
                <a:sym typeface="Helvetica" charset="0"/>
              </a:rPr>
              <a:t>-363 </a:t>
            </a:r>
          </a:p>
          <a:p>
            <a:pPr marL="39688"/>
            <a:r>
              <a:rPr lang="en-US" sz="1200">
                <a:solidFill>
                  <a:schemeClr val="tx1"/>
                </a:solidFill>
                <a:latin typeface="Helvetica" charset="0"/>
                <a:ea typeface="ＭＳ Ｐゴシック" charset="0"/>
                <a:cs typeface="ＭＳ Ｐゴシック" charset="0"/>
                <a:sym typeface="Helvetica" charset="0"/>
              </a:rPr>
              <a:t> ((INSTANCE-OF (VALUE REQUEST-ACTION)) </a:t>
            </a:r>
          </a:p>
          <a:p>
            <a:pPr marL="39688"/>
            <a:r>
              <a:rPr lang="en-US" sz="1200">
                <a:solidFill>
                  <a:schemeClr val="tx1"/>
                </a:solidFill>
                <a:latin typeface="Helvetica" charset="0"/>
                <a:ea typeface="ＭＳ Ｐゴシック" charset="0"/>
                <a:cs typeface="ＭＳ Ｐゴシック" charset="0"/>
                <a:sym typeface="Helvetica" charset="0"/>
              </a:rPr>
              <a:t>  (THEME (VALUE RETURN-335)))))</a:t>
            </a:r>
          </a:p>
        </p:txBody>
      </p:sp>
      <p:sp>
        <p:nvSpPr>
          <p:cNvPr id="52230" name="Rectangle 5"/>
          <p:cNvSpPr>
            <a:spLocks/>
          </p:cNvSpPr>
          <p:nvPr/>
        </p:nvSpPr>
        <p:spPr bwMode="auto">
          <a:xfrm>
            <a:off x="152400" y="914400"/>
            <a:ext cx="4660900" cy="474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r>
              <a:rPr lang="en-US" sz="2000" dirty="0">
                <a:solidFill>
                  <a:schemeClr val="tx1"/>
                </a:solidFill>
                <a:ea typeface="ＭＳ Ｐゴシック" charset="0"/>
                <a:cs typeface="ＭＳ Ｐゴシック" charset="0"/>
              </a:rPr>
              <a:t>Preprocessor Output</a:t>
            </a:r>
          </a:p>
          <a:p>
            <a:pPr marL="39688"/>
            <a:endParaRPr lang="en-US" sz="2000" dirty="0">
              <a:solidFill>
                <a:schemeClr val="tx1"/>
              </a:solidFill>
              <a:ea typeface="ＭＳ Ｐゴシック" charset="0"/>
              <a:cs typeface="ＭＳ Ｐゴシック" charset="0"/>
            </a:endParaRPr>
          </a:p>
          <a:p>
            <a:pPr marL="39688"/>
            <a:r>
              <a:rPr lang="en-US" sz="1200" dirty="0">
                <a:solidFill>
                  <a:schemeClr val="tx1"/>
                </a:solidFill>
                <a:latin typeface="Helvetica" charset="0"/>
                <a:ea typeface="ＭＳ Ｐゴシック" charset="0"/>
                <a:cs typeface="ＭＳ Ｐゴシック" charset="0"/>
                <a:sym typeface="Helvetica" charset="0"/>
              </a:rPr>
              <a:t>((COME V ((TENSE PRESENT)) NIL "Come") </a:t>
            </a:r>
            <a:br>
              <a:rPr lang="en-US" sz="1200" dirty="0">
                <a:solidFill>
                  <a:schemeClr val="tx1"/>
                </a:solidFill>
                <a:latin typeface="Helvetica" charset="0"/>
                <a:ea typeface="ＭＳ Ｐゴシック" charset="0"/>
                <a:cs typeface="ＭＳ Ｐゴシック" charset="0"/>
                <a:sym typeface="Helvetica" charset="0"/>
              </a:rPr>
            </a:br>
            <a:r>
              <a:rPr lang="en-US" sz="1200" dirty="0">
                <a:solidFill>
                  <a:schemeClr val="tx1"/>
                </a:solidFill>
                <a:latin typeface="Helvetica" charset="0"/>
                <a:ea typeface="ＭＳ Ｐゴシック" charset="0"/>
                <a:cs typeface="ＭＳ Ｐゴシック" charset="0"/>
                <a:sym typeface="Helvetica" charset="0"/>
              </a:rPr>
              <a:t>(BACK ADV NIL NIL "back") </a:t>
            </a:r>
          </a:p>
          <a:p>
            <a:pPr marL="39688"/>
            <a:r>
              <a:rPr lang="en-US" sz="1200" dirty="0">
                <a:solidFill>
                  <a:schemeClr val="tx1"/>
                </a:solidFill>
                <a:latin typeface="Helvetica" charset="0"/>
                <a:ea typeface="ＭＳ Ｐゴシック" charset="0"/>
                <a:cs typeface="ＭＳ Ｐゴシック" charset="0"/>
                <a:sym typeface="Helvetica" charset="0"/>
              </a:rPr>
              <a:t>(TO INF NIL NIL "to")  </a:t>
            </a:r>
          </a:p>
          <a:p>
            <a:pPr marL="39688"/>
            <a:r>
              <a:rPr lang="en-US" sz="1200" dirty="0">
                <a:solidFill>
                  <a:schemeClr val="tx1"/>
                </a:solidFill>
                <a:latin typeface="Helvetica" charset="0"/>
                <a:ea typeface="ＭＳ Ｐゴシック" charset="0"/>
                <a:cs typeface="ＭＳ Ｐゴシック" charset="0"/>
                <a:sym typeface="Helvetica" charset="0"/>
              </a:rPr>
              <a:t>(SEE V ((FORM INFINITIVE)) NIL "see") </a:t>
            </a:r>
          </a:p>
          <a:p>
            <a:pPr marL="39688"/>
            <a:r>
              <a:rPr lang="en-US" sz="1200" dirty="0">
                <a:solidFill>
                  <a:schemeClr val="tx1"/>
                </a:solidFill>
                <a:latin typeface="Helvetica" charset="0"/>
                <a:ea typeface="ＭＳ Ｐゴシック" charset="0"/>
                <a:cs typeface="ＭＳ Ｐゴシック" charset="0"/>
                <a:sym typeface="Helvetica" charset="0"/>
              </a:rPr>
              <a:t>(ME N ((TYPE PRO)) NIL "me") </a:t>
            </a:r>
          </a:p>
          <a:p>
            <a:pPr marL="39688"/>
            <a:r>
              <a:rPr lang="en-US" sz="1200" dirty="0">
                <a:solidFill>
                  <a:schemeClr val="tx1"/>
                </a:solidFill>
                <a:latin typeface="Helvetica" charset="0"/>
                <a:ea typeface="ＭＳ Ｐゴシック" charset="0"/>
                <a:cs typeface="ＭＳ Ｐゴシック" charset="0"/>
                <a:sym typeface="Helvetica" charset="0"/>
              </a:rPr>
              <a:t>(IN PREP NIL NIL "in")  </a:t>
            </a:r>
          </a:p>
          <a:p>
            <a:pPr marL="39688"/>
            <a:r>
              <a:rPr lang="en-US" sz="1200" dirty="0">
                <a:solidFill>
                  <a:schemeClr val="tx1"/>
                </a:solidFill>
                <a:latin typeface="Helvetica" charset="0"/>
                <a:ea typeface="ＭＳ Ｐゴシック" charset="0"/>
                <a:cs typeface="ＭＳ Ｐゴシック" charset="0"/>
                <a:sym typeface="Helvetica" charset="0"/>
              </a:rPr>
              <a:t>(*MEASURED-QUANTITY* N NIL NIL "6 months") </a:t>
            </a:r>
          </a:p>
          <a:p>
            <a:pPr marL="39688"/>
            <a:r>
              <a:rPr lang="en-US" sz="1200" dirty="0">
                <a:solidFill>
                  <a:schemeClr val="tx1"/>
                </a:solidFill>
                <a:latin typeface="Helvetica" charset="0"/>
                <a:ea typeface="ＭＳ Ｐゴシック" charset="0"/>
                <a:cs typeface="ＭＳ Ｐゴシック" charset="0"/>
                <a:sym typeface="Helvetica" charset="0"/>
              </a:rPr>
              <a:t>(*PERIOD* PUNCT NIL NIL "."))</a:t>
            </a:r>
          </a:p>
          <a:p>
            <a:pPr marL="39688"/>
            <a:endParaRPr lang="en-US" sz="2000" dirty="0">
              <a:solidFill>
                <a:schemeClr val="tx1"/>
              </a:solidFill>
              <a:ea typeface="ＭＳ Ｐゴシック" charset="0"/>
              <a:cs typeface="ＭＳ Ｐゴシック" charset="0"/>
            </a:endParaRPr>
          </a:p>
          <a:p>
            <a:pPr marL="39688"/>
            <a:r>
              <a:rPr lang="en-US" sz="2000" dirty="0">
                <a:solidFill>
                  <a:schemeClr val="tx1"/>
                </a:solidFill>
                <a:ea typeface="ＭＳ Ｐゴシック" charset="0"/>
                <a:cs typeface="ＭＳ Ｐゴシック" charset="0"/>
              </a:rPr>
              <a:t>Syntax (constituent structure)</a:t>
            </a:r>
          </a:p>
          <a:p>
            <a:pPr marL="39688"/>
            <a:endParaRPr lang="en-US" sz="2000" dirty="0">
              <a:solidFill>
                <a:schemeClr val="tx1"/>
              </a:solidFill>
              <a:ea typeface="ＭＳ Ｐゴシック" charset="0"/>
              <a:cs typeface="ＭＳ Ｐゴシック" charset="0"/>
            </a:endParaRPr>
          </a:p>
          <a:p>
            <a:pPr marL="39688"/>
            <a:r>
              <a:rPr lang="en-US" sz="1200" dirty="0">
                <a:solidFill>
                  <a:schemeClr val="tx1"/>
                </a:solidFill>
                <a:latin typeface="Helvetica" charset="0"/>
                <a:ea typeface="ＭＳ Ｐゴシック" charset="0"/>
                <a:cs typeface="ＭＳ Ｐゴシック" charset="0"/>
                <a:sym typeface="Helvetica" charset="0"/>
              </a:rPr>
              <a:t>(S   (VP (VBP "Come") (ADVP (RB "back"))    </a:t>
            </a:r>
          </a:p>
          <a:p>
            <a:pPr marL="39688"/>
            <a:r>
              <a:rPr lang="en-US" sz="1200" dirty="0">
                <a:solidFill>
                  <a:schemeClr val="tx1"/>
                </a:solidFill>
                <a:latin typeface="Helvetica" charset="0"/>
                <a:ea typeface="ＭＳ Ｐゴシック" charset="0"/>
                <a:cs typeface="ＭＳ Ｐゴシック" charset="0"/>
                <a:sym typeface="Helvetica" charset="0"/>
              </a:rPr>
              <a:t>         (S (VP (TO "to") (VP (VB "see") (NP (PRP "me"))        </a:t>
            </a:r>
          </a:p>
          <a:p>
            <a:pPr marL="39688"/>
            <a:r>
              <a:rPr lang="en-US" sz="1200" dirty="0">
                <a:solidFill>
                  <a:schemeClr val="tx1"/>
                </a:solidFill>
                <a:latin typeface="Helvetica" charset="0"/>
                <a:ea typeface="ＭＳ Ｐゴシック" charset="0"/>
                <a:cs typeface="ＭＳ Ｐゴシック" charset="0"/>
                <a:sym typeface="Helvetica" charset="0"/>
              </a:rPr>
              <a:t>              (PP (IN "in") (NP (NN "6 months")))))))   (PUNCT "."))</a:t>
            </a:r>
          </a:p>
          <a:p>
            <a:pPr marL="39688"/>
            <a:endParaRPr lang="en-US" sz="2000" dirty="0">
              <a:solidFill>
                <a:schemeClr val="tx1"/>
              </a:solidFill>
              <a:ea typeface="ＭＳ Ｐゴシック" charset="0"/>
              <a:cs typeface="ＭＳ Ｐゴシック" charset="0"/>
            </a:endParaRPr>
          </a:p>
          <a:p>
            <a:pPr marL="39688"/>
            <a:r>
              <a:rPr lang="en-US" sz="2000" dirty="0">
                <a:solidFill>
                  <a:schemeClr val="tx1"/>
                </a:solidFill>
                <a:ea typeface="ＭＳ Ｐゴシック" charset="0"/>
                <a:cs typeface="ＭＳ Ｐゴシック" charset="0"/>
              </a:rPr>
              <a:t>Syntax (dependency structure)</a:t>
            </a:r>
          </a:p>
          <a:p>
            <a:pPr marL="39688"/>
            <a:endParaRPr lang="en-US" sz="2000" dirty="0">
              <a:solidFill>
                <a:schemeClr val="tx1"/>
              </a:solidFill>
              <a:ea typeface="ＭＳ Ｐゴシック" charset="0"/>
              <a:cs typeface="ＭＳ Ｐゴシック" charset="0"/>
            </a:endParaRPr>
          </a:p>
          <a:p>
            <a:pPr marL="39688"/>
            <a:r>
              <a:rPr lang="en-US" sz="1200" dirty="0">
                <a:solidFill>
                  <a:schemeClr val="tx1"/>
                </a:solidFill>
                <a:latin typeface="Helvetica" charset="0"/>
                <a:ea typeface="ＭＳ Ｐゴシック" charset="0"/>
                <a:cs typeface="ＭＳ Ｐゴシック" charset="0"/>
                <a:sym typeface="Helvetica" charset="0"/>
              </a:rPr>
              <a:t>((ADVMOD 0 1) (AUX 3 2) (DOBJ 3 4) (POBJ 5 6) (PREP 3 5) (PUNCT 0 7) (XCOMP 0 3))</a:t>
            </a:r>
          </a:p>
        </p:txBody>
      </p:sp>
    </p:spTree>
    <p:extLst>
      <p:ext uri="{BB962C8B-B14F-4D97-AF65-F5344CB8AC3E}">
        <p14:creationId xmlns:p14="http://schemas.microsoft.com/office/powerpoint/2010/main" val="3526996855"/>
      </p:ext>
    </p:extLst>
  </p:cSld>
  <p:clrMapOvr>
    <a:masterClrMapping/>
  </p:clrMapOvr>
  <p:transition xmlns:p14="http://schemas.microsoft.com/office/powerpoint/2010/mai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249" name="Group 1"/>
          <p:cNvGrpSpPr>
            <a:grpSpLocks/>
          </p:cNvGrpSpPr>
          <p:nvPr/>
        </p:nvGrpSpPr>
        <p:grpSpPr bwMode="auto">
          <a:xfrm>
            <a:off x="419100" y="1625600"/>
            <a:ext cx="7056438" cy="4508500"/>
            <a:chOff x="0" y="0"/>
            <a:chExt cx="4445" cy="2840"/>
          </a:xfrm>
        </p:grpSpPr>
        <p:sp>
          <p:nvSpPr>
            <p:cNvPr id="53253" name="Rectangle 2"/>
            <p:cNvSpPr>
              <a:spLocks/>
            </p:cNvSpPr>
            <p:nvPr/>
          </p:nvSpPr>
          <p:spPr bwMode="auto">
            <a:xfrm>
              <a:off x="2616" y="0"/>
              <a:ext cx="153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r>
                <a:rPr lang="en-US" sz="1200" b="1">
                  <a:solidFill>
                    <a:schemeClr val="tx1"/>
                  </a:solidFill>
                  <a:ea typeface="ＭＳ Ｐゴシック" charset="0"/>
                  <a:cs typeface="ＭＳ Ｐゴシック" charset="0"/>
                </a:rPr>
                <a:t>What brings you here? </a:t>
              </a:r>
            </a:p>
          </p:txBody>
        </p:sp>
        <p:sp>
          <p:nvSpPr>
            <p:cNvPr id="53254" name="Rectangle 3"/>
            <p:cNvSpPr>
              <a:spLocks/>
            </p:cNvSpPr>
            <p:nvPr/>
          </p:nvSpPr>
          <p:spPr bwMode="auto">
            <a:xfrm>
              <a:off x="338" y="664"/>
              <a:ext cx="1816"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endParaRPr lang="en-US" sz="1200">
                <a:solidFill>
                  <a:schemeClr val="tx1"/>
                </a:solidFill>
                <a:ea typeface="ＭＳ Ｐゴシック" charset="0"/>
                <a:cs typeface="ＭＳ Ｐゴシック" charset="0"/>
              </a:endParaRPr>
            </a:p>
            <a:p>
              <a:pPr marL="39688"/>
              <a:r>
                <a:rPr lang="en-US" sz="1200">
                  <a:solidFill>
                    <a:srgbClr val="FF1B0F"/>
                  </a:solidFill>
                  <a:ea typeface="ＭＳ Ｐゴシック" charset="0"/>
                  <a:cs typeface="ＭＳ Ｐゴシック" charset="0"/>
                </a:rPr>
                <a:t>REQUEST-INFO-1</a:t>
              </a:r>
            </a:p>
            <a:p>
              <a:pPr marL="39688"/>
              <a:r>
                <a:rPr lang="en-US" sz="1200">
                  <a:solidFill>
                    <a:srgbClr val="FF1B0F"/>
                  </a:solidFill>
                  <a:ea typeface="ＭＳ Ｐゴシック" charset="0"/>
                  <a:cs typeface="ＭＳ Ｐゴシック" charset="0"/>
                </a:rPr>
                <a:t>      AGENT              PHYSICIAN-1</a:t>
              </a:r>
            </a:p>
            <a:p>
              <a:pPr marL="39688"/>
              <a:r>
                <a:rPr lang="en-US" sz="1200">
                  <a:solidFill>
                    <a:srgbClr val="FF1B0F"/>
                  </a:solidFill>
                  <a:ea typeface="ＭＳ Ｐゴシック" charset="0"/>
                  <a:cs typeface="ＭＳ Ｐゴシック" charset="0"/>
                </a:rPr>
                <a:t>      THEME             SET-1</a:t>
              </a:r>
            </a:p>
            <a:p>
              <a:pPr marL="39688"/>
              <a:r>
                <a:rPr lang="en-US" sz="1200">
                  <a:solidFill>
                    <a:srgbClr val="FF1B0F"/>
                  </a:solidFill>
                  <a:ea typeface="ＭＳ Ｐゴシック" charset="0"/>
                  <a:cs typeface="ＭＳ Ｐゴシック" charset="0"/>
                </a:rPr>
                <a:t>      BENEFICIARY  PATIENT-1</a:t>
              </a:r>
            </a:p>
            <a:p>
              <a:pPr marL="39688"/>
              <a:r>
                <a:rPr lang="en-US" sz="1200">
                  <a:solidFill>
                    <a:srgbClr val="FF1B0F"/>
                  </a:solidFill>
                  <a:ea typeface="ＭＳ Ｐゴシック" charset="0"/>
                  <a:cs typeface="ＭＳ Ｐゴシック" charset="0"/>
                </a:rPr>
                <a:t>SET-1</a:t>
              </a:r>
            </a:p>
            <a:p>
              <a:pPr marL="39688"/>
              <a:r>
                <a:rPr lang="en-US" sz="1200">
                  <a:solidFill>
                    <a:srgbClr val="FF1B0F"/>
                  </a:solidFill>
                  <a:ea typeface="ＭＳ Ｐゴシック" charset="0"/>
                  <a:cs typeface="ＭＳ Ｐゴシック" charset="0"/>
                </a:rPr>
                <a:t>       MEMBER-TYPE   SYMPTOM-1</a:t>
              </a:r>
            </a:p>
            <a:p>
              <a:pPr marL="39688"/>
              <a:r>
                <a:rPr lang="en-US" sz="1200">
                  <a:solidFill>
                    <a:srgbClr val="FF1B0F"/>
                  </a:solidFill>
                  <a:ea typeface="ＭＳ Ｐゴシック" charset="0"/>
                  <a:cs typeface="ＭＳ Ｐゴシック" charset="0"/>
                </a:rPr>
                <a:t>SYMPTOM-1</a:t>
              </a:r>
            </a:p>
            <a:p>
              <a:pPr marL="39688"/>
              <a:r>
                <a:rPr lang="en-US" sz="1200">
                  <a:solidFill>
                    <a:srgbClr val="FF1B0F"/>
                  </a:solidFill>
                  <a:ea typeface="ＭＳ Ｐゴシック" charset="0"/>
                  <a:cs typeface="ＭＳ Ｐゴシック" charset="0"/>
                </a:rPr>
                <a:t>        EXPERIENCER  PATIENT-1</a:t>
              </a:r>
            </a:p>
          </p:txBody>
        </p:sp>
        <p:sp>
          <p:nvSpPr>
            <p:cNvPr id="53255" name="Rectangle 4"/>
            <p:cNvSpPr>
              <a:spLocks/>
            </p:cNvSpPr>
            <p:nvPr/>
          </p:nvSpPr>
          <p:spPr bwMode="auto">
            <a:xfrm>
              <a:off x="2648" y="224"/>
              <a:ext cx="1797" cy="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1200">
                  <a:solidFill>
                    <a:schemeClr val="tx1"/>
                  </a:solidFill>
                  <a:ea typeface="ＭＳ Ｐゴシック" charset="0"/>
                  <a:cs typeface="ＭＳ Ｐゴシック" charset="0"/>
                </a:rPr>
                <a:t>REQUEST-INFO-1</a:t>
              </a:r>
            </a:p>
            <a:p>
              <a:pPr marL="39688"/>
              <a:r>
                <a:rPr lang="en-US" sz="1200">
                  <a:solidFill>
                    <a:schemeClr val="tx1"/>
                  </a:solidFill>
                  <a:ea typeface="ＭＳ Ｐゴシック" charset="0"/>
                  <a:cs typeface="ＭＳ Ｐゴシック" charset="0"/>
                </a:rPr>
                <a:t>     THEME             COME-1.PURPOSE</a:t>
              </a:r>
            </a:p>
            <a:p>
              <a:pPr marL="39688"/>
              <a:r>
                <a:rPr lang="en-US" sz="1200">
                  <a:solidFill>
                    <a:schemeClr val="tx1"/>
                  </a:solidFill>
                  <a:ea typeface="ＭＳ Ｐゴシック" charset="0"/>
                  <a:cs typeface="ＭＳ Ｐゴシック" charset="0"/>
                </a:rPr>
                <a:t>      AGENT            PHYSICIAN-1</a:t>
              </a:r>
            </a:p>
            <a:p>
              <a:pPr marL="39688"/>
              <a:r>
                <a:rPr lang="en-US" sz="1200">
                  <a:solidFill>
                    <a:schemeClr val="tx1"/>
                  </a:solidFill>
                  <a:ea typeface="ＭＳ Ｐゴシック" charset="0"/>
                  <a:cs typeface="ＭＳ Ｐゴシック" charset="0"/>
                </a:rPr>
                <a:t>     BENEFICIARY  PATIENT-1</a:t>
              </a:r>
            </a:p>
            <a:p>
              <a:pPr marL="39688"/>
              <a:r>
                <a:rPr lang="en-US" sz="1200">
                  <a:solidFill>
                    <a:schemeClr val="tx1"/>
                  </a:solidFill>
                  <a:ea typeface="ＭＳ Ｐゴシック" charset="0"/>
                  <a:cs typeface="ＭＳ Ｐゴシック" charset="0"/>
                </a:rPr>
                <a:t>COME-1</a:t>
              </a:r>
            </a:p>
            <a:p>
              <a:pPr marL="39688"/>
              <a:r>
                <a:rPr lang="en-US" sz="1200">
                  <a:solidFill>
                    <a:schemeClr val="tx1"/>
                  </a:solidFill>
                  <a:ea typeface="ＭＳ Ｐゴシック" charset="0"/>
                  <a:cs typeface="ＭＳ Ｐゴシック" charset="0"/>
                </a:rPr>
                <a:t>      AGENT             PATIENT-1</a:t>
              </a:r>
            </a:p>
            <a:p>
              <a:pPr marL="39688"/>
              <a:r>
                <a:rPr lang="en-US" sz="1200">
                  <a:solidFill>
                    <a:schemeClr val="tx1"/>
                  </a:solidFill>
                  <a:ea typeface="ＭＳ Ｐゴシック" charset="0"/>
                  <a:cs typeface="ＭＳ Ｐゴシック" charset="0"/>
                </a:rPr>
                <a:t>      DESTINATION  seek-specification-1</a:t>
              </a:r>
            </a:p>
          </p:txBody>
        </p:sp>
        <p:sp>
          <p:nvSpPr>
            <p:cNvPr id="53256" name="Rectangle 5"/>
            <p:cNvSpPr>
              <a:spLocks/>
            </p:cNvSpPr>
            <p:nvPr/>
          </p:nvSpPr>
          <p:spPr bwMode="auto">
            <a:xfrm>
              <a:off x="2640" y="1320"/>
              <a:ext cx="1632"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r>
                <a:rPr lang="en-US" sz="1200" b="1">
                  <a:solidFill>
                    <a:schemeClr val="tx1"/>
                  </a:solidFill>
                  <a:ea typeface="ＭＳ Ｐゴシック" charset="0"/>
                  <a:cs typeface="ＭＳ Ｐゴシック" charset="0"/>
                </a:rPr>
                <a:t>What</a:t>
              </a:r>
              <a:r>
                <a:rPr lang="ja-JP" altLang="en-US" sz="1200" b="1">
                  <a:solidFill>
                    <a:schemeClr val="tx1"/>
                  </a:solidFill>
                  <a:ea typeface="ＭＳ Ｐゴシック" charset="0"/>
                  <a:cs typeface="ＭＳ Ｐゴシック" charset="0"/>
                </a:rPr>
                <a:t>’</a:t>
              </a:r>
              <a:r>
                <a:rPr lang="en-US" altLang="ja-JP" sz="1200" b="1">
                  <a:solidFill>
                    <a:schemeClr val="tx1"/>
                  </a:solidFill>
                  <a:cs typeface="Arial" charset="0"/>
                </a:rPr>
                <a:t>s up? / What</a:t>
              </a:r>
              <a:r>
                <a:rPr lang="ja-JP" altLang="en-US" sz="1200" b="1">
                  <a:solidFill>
                    <a:schemeClr val="tx1"/>
                  </a:solidFill>
                  <a:ea typeface="ＭＳ Ｐゴシック" charset="0"/>
                  <a:cs typeface="ＭＳ Ｐゴシック" charset="0"/>
                </a:rPr>
                <a:t>’</a:t>
              </a:r>
              <a:r>
                <a:rPr lang="en-US" altLang="ja-JP" sz="1200" b="1">
                  <a:solidFill>
                    <a:schemeClr val="tx1"/>
                  </a:solidFill>
                  <a:cs typeface="Arial" charset="0"/>
                </a:rPr>
                <a:t>s going on?</a:t>
              </a:r>
              <a:endParaRPr lang="en-US" sz="1200" b="1">
                <a:solidFill>
                  <a:schemeClr val="tx1"/>
                </a:solidFill>
                <a:cs typeface="Arial" charset="0"/>
              </a:endParaRPr>
            </a:p>
          </p:txBody>
        </p:sp>
        <p:sp>
          <p:nvSpPr>
            <p:cNvPr id="53257" name="Rectangle 6"/>
            <p:cNvSpPr>
              <a:spLocks/>
            </p:cNvSpPr>
            <p:nvPr/>
          </p:nvSpPr>
          <p:spPr bwMode="auto">
            <a:xfrm>
              <a:off x="2728" y="1544"/>
              <a:ext cx="1632"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1200">
                  <a:solidFill>
                    <a:schemeClr val="tx1"/>
                  </a:solidFill>
                  <a:ea typeface="ＭＳ Ｐゴシック" charset="0"/>
                  <a:cs typeface="ＭＳ Ｐゴシック" charset="0"/>
                </a:rPr>
                <a:t>REQUEST-ACTION-1</a:t>
              </a:r>
            </a:p>
            <a:p>
              <a:pPr marL="39688"/>
              <a:r>
                <a:rPr lang="en-US" sz="1200">
                  <a:solidFill>
                    <a:schemeClr val="tx1"/>
                  </a:solidFill>
                  <a:ea typeface="ＭＳ Ｐゴシック" charset="0"/>
                  <a:cs typeface="ＭＳ Ｐゴシック" charset="0"/>
                </a:rPr>
                <a:t>     THEME             DESCRIBE-1</a:t>
              </a:r>
            </a:p>
            <a:p>
              <a:pPr marL="39688"/>
              <a:r>
                <a:rPr lang="en-US" sz="1200">
                  <a:solidFill>
                    <a:schemeClr val="tx1"/>
                  </a:solidFill>
                  <a:ea typeface="ＭＳ Ｐゴシック" charset="0"/>
                  <a:cs typeface="ＭＳ Ｐゴシック" charset="0"/>
                </a:rPr>
                <a:t>     AGENT             PHYSICIAN-1</a:t>
              </a:r>
            </a:p>
            <a:p>
              <a:pPr marL="39688"/>
              <a:r>
                <a:rPr lang="en-US" sz="1200">
                  <a:solidFill>
                    <a:schemeClr val="tx1"/>
                  </a:solidFill>
                  <a:ea typeface="ＭＳ Ｐゴシック" charset="0"/>
                  <a:cs typeface="ＭＳ Ｐゴシック" charset="0"/>
                </a:rPr>
                <a:t>     BENEFICIARY  PATIENT-1</a:t>
              </a:r>
            </a:p>
            <a:p>
              <a:pPr marL="39688"/>
              <a:r>
                <a:rPr lang="en-US" sz="1200">
                  <a:solidFill>
                    <a:schemeClr val="tx1"/>
                  </a:solidFill>
                  <a:ea typeface="ＭＳ Ｐゴシック" charset="0"/>
                  <a:cs typeface="ＭＳ Ｐゴシック" charset="0"/>
                </a:rPr>
                <a:t>DESCRIBE-1</a:t>
              </a:r>
            </a:p>
            <a:p>
              <a:pPr marL="39688"/>
              <a:r>
                <a:rPr lang="en-US" sz="1200">
                  <a:solidFill>
                    <a:schemeClr val="tx1"/>
                  </a:solidFill>
                  <a:ea typeface="ＭＳ Ｐゴシック" charset="0"/>
                  <a:cs typeface="ＭＳ Ｐゴシック" charset="0"/>
                </a:rPr>
                <a:t>     AGENT             PATIENT-1</a:t>
              </a:r>
            </a:p>
            <a:p>
              <a:pPr marL="39688"/>
              <a:r>
                <a:rPr lang="en-US" sz="1200">
                  <a:solidFill>
                    <a:schemeClr val="tx1"/>
                  </a:solidFill>
                  <a:ea typeface="ＭＳ Ｐゴシック" charset="0"/>
                  <a:cs typeface="ＭＳ Ｐゴシック" charset="0"/>
                </a:rPr>
                <a:t>     THEME             EVENT-1</a:t>
              </a:r>
            </a:p>
            <a:p>
              <a:pPr marL="39688"/>
              <a:r>
                <a:rPr lang="en-US" sz="1200">
                  <a:solidFill>
                    <a:schemeClr val="tx1"/>
                  </a:solidFill>
                  <a:ea typeface="ＭＳ Ｐゴシック" charset="0"/>
                  <a:cs typeface="ＭＳ Ｐゴシック" charset="0"/>
                </a:rPr>
                <a:t>     BENEFICIARY  PHYSICIAN-1</a:t>
              </a:r>
            </a:p>
            <a:p>
              <a:pPr marL="39688"/>
              <a:r>
                <a:rPr lang="en-US" sz="1200">
                  <a:solidFill>
                    <a:schemeClr val="tx1"/>
                  </a:solidFill>
                  <a:ea typeface="ＭＳ Ｐゴシック" charset="0"/>
                  <a:cs typeface="ＭＳ Ｐゴシック" charset="0"/>
                </a:rPr>
                <a:t>     TIME                 find-anchor-time </a:t>
              </a:r>
            </a:p>
            <a:p>
              <a:pPr marL="39688"/>
              <a:r>
                <a:rPr lang="en-US" sz="1200">
                  <a:solidFill>
                    <a:schemeClr val="tx1"/>
                  </a:solidFill>
                  <a:ea typeface="ＭＳ Ｐゴシック" charset="0"/>
                  <a:cs typeface="ＭＳ Ｐゴシック" charset="0"/>
                </a:rPr>
                <a:t>EVENT-1</a:t>
              </a:r>
            </a:p>
            <a:p>
              <a:pPr marL="39688"/>
              <a:r>
                <a:rPr lang="en-US" sz="1200">
                  <a:solidFill>
                    <a:schemeClr val="tx1"/>
                  </a:solidFill>
                  <a:ea typeface="ＭＳ Ｐゴシック" charset="0"/>
                  <a:cs typeface="ＭＳ Ｐゴシック" charset="0"/>
                </a:rPr>
                <a:t>     SALIENCY        1</a:t>
              </a:r>
            </a:p>
          </p:txBody>
        </p:sp>
        <p:sp>
          <p:nvSpPr>
            <p:cNvPr id="53258" name="Rectangle 7"/>
            <p:cNvSpPr>
              <a:spLocks/>
            </p:cNvSpPr>
            <p:nvPr/>
          </p:nvSpPr>
          <p:spPr bwMode="auto">
            <a:xfrm>
              <a:off x="0" y="560"/>
              <a:ext cx="1303"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1200" b="1">
                  <a:solidFill>
                    <a:schemeClr val="tx1"/>
                  </a:solidFill>
                  <a:ea typeface="ＭＳ Ｐゴシック" charset="0"/>
                  <a:cs typeface="ＭＳ Ｐゴシック" charset="0"/>
                </a:rPr>
                <a:t>What are your symptoms?</a:t>
              </a:r>
            </a:p>
          </p:txBody>
        </p:sp>
        <p:sp>
          <p:nvSpPr>
            <p:cNvPr id="53259" name="Line 8"/>
            <p:cNvSpPr>
              <a:spLocks noChangeShapeType="1"/>
            </p:cNvSpPr>
            <p:nvPr/>
          </p:nvSpPr>
          <p:spPr bwMode="auto">
            <a:xfrm rot="10800000" flipH="1">
              <a:off x="1944" y="579"/>
              <a:ext cx="721" cy="461"/>
            </a:xfrm>
            <a:prstGeom prst="line">
              <a:avLst/>
            </a:prstGeom>
            <a:noFill/>
            <a:ln w="38100">
              <a:solidFill>
                <a:srgbClr val="080CA0"/>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grpSp>
      <p:sp>
        <p:nvSpPr>
          <p:cNvPr id="53250" name="Rectangle 9"/>
          <p:cNvSpPr>
            <a:spLocks/>
          </p:cNvSpPr>
          <p:nvPr/>
        </p:nvSpPr>
        <p:spPr bwMode="auto">
          <a:xfrm>
            <a:off x="292100" y="139700"/>
            <a:ext cx="85471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r>
              <a:rPr lang="en-US" sz="2000" dirty="0">
                <a:solidFill>
                  <a:schemeClr val="tx1"/>
                </a:solidFill>
                <a:ea typeface="ＭＳ Ｐゴシック" charset="0"/>
                <a:cs typeface="ＭＳ Ｐゴシック" charset="0"/>
              </a:rPr>
              <a:t>Lots of </a:t>
            </a:r>
            <a:r>
              <a:rPr lang="ja-JP" altLang="en-US" sz="2000" dirty="0">
                <a:solidFill>
                  <a:schemeClr val="tx1"/>
                </a:solidFill>
                <a:ea typeface="ＭＳ Ｐゴシック" charset="0"/>
                <a:cs typeface="ＭＳ Ｐゴシック" charset="0"/>
              </a:rPr>
              <a:t>“</a:t>
            </a:r>
            <a:r>
              <a:rPr lang="en-US" altLang="ja-JP" sz="2000" dirty="0">
                <a:solidFill>
                  <a:schemeClr val="tx1"/>
                </a:solidFill>
                <a:cs typeface="Arial" charset="0"/>
              </a:rPr>
              <a:t>eternal</a:t>
            </a:r>
            <a:r>
              <a:rPr lang="ja-JP" altLang="en-US" sz="2000" dirty="0">
                <a:solidFill>
                  <a:schemeClr val="tx1"/>
                </a:solidFill>
                <a:ea typeface="ＭＳ Ｐゴシック" charset="0"/>
                <a:cs typeface="ＭＳ Ｐゴシック" charset="0"/>
              </a:rPr>
              <a:t>”</a:t>
            </a:r>
            <a:r>
              <a:rPr lang="en-US" altLang="ja-JP" sz="2000" dirty="0">
                <a:solidFill>
                  <a:schemeClr val="tx1"/>
                </a:solidFill>
                <a:cs typeface="Arial" charset="0"/>
              </a:rPr>
              <a:t> issues in semantics and pragmatics must be addressed. </a:t>
            </a:r>
            <a:br>
              <a:rPr lang="en-US" altLang="ja-JP" sz="2000" dirty="0">
                <a:solidFill>
                  <a:schemeClr val="tx1"/>
                </a:solidFill>
                <a:cs typeface="Arial" charset="0"/>
              </a:rPr>
            </a:br>
            <a:endParaRPr lang="en-US" altLang="ja-JP" sz="2000" dirty="0">
              <a:solidFill>
                <a:schemeClr val="tx1"/>
              </a:solidFill>
              <a:cs typeface="Lucida Grande" charset="0"/>
            </a:endParaRPr>
          </a:p>
          <a:p>
            <a:pPr marL="39688"/>
            <a:r>
              <a:rPr lang="en-US" sz="1800" dirty="0">
                <a:solidFill>
                  <a:schemeClr val="tx1"/>
                </a:solidFill>
                <a:cs typeface="Arial" charset="0"/>
              </a:rPr>
              <a:t>Here is just </a:t>
            </a:r>
            <a:r>
              <a:rPr lang="en-US" sz="1800" b="1" dirty="0">
                <a:solidFill>
                  <a:schemeClr val="tx1"/>
                </a:solidFill>
                <a:cs typeface="Arial" charset="0"/>
              </a:rPr>
              <a:t>a single example</a:t>
            </a:r>
            <a:r>
              <a:rPr lang="en-US" sz="1800" dirty="0">
                <a:solidFill>
                  <a:schemeClr val="tx1"/>
                </a:solidFill>
                <a:cs typeface="Arial" charset="0"/>
              </a:rPr>
              <a:t> of the various phenomena we address by building specialized </a:t>
            </a:r>
            <a:r>
              <a:rPr lang="ja-JP" altLang="en-US" sz="1800" dirty="0">
                <a:solidFill>
                  <a:schemeClr val="tx1"/>
                </a:solidFill>
                <a:ea typeface="ＭＳ Ｐゴシック" charset="0"/>
                <a:cs typeface="ＭＳ Ｐゴシック" charset="0"/>
              </a:rPr>
              <a:t>“</a:t>
            </a:r>
            <a:r>
              <a:rPr lang="en-US" altLang="ja-JP" sz="1800" dirty="0" err="1">
                <a:solidFill>
                  <a:schemeClr val="tx1"/>
                </a:solidFill>
                <a:cs typeface="Arial" charset="0"/>
              </a:rPr>
              <a:t>microtheories</a:t>
            </a:r>
            <a:r>
              <a:rPr lang="ja-JP" altLang="en-US" sz="1800" dirty="0">
                <a:solidFill>
                  <a:schemeClr val="tx1"/>
                </a:solidFill>
                <a:ea typeface="ＭＳ Ｐゴシック" charset="0"/>
                <a:cs typeface="ＭＳ Ｐゴシック" charset="0"/>
              </a:rPr>
              <a:t>”</a:t>
            </a:r>
            <a:r>
              <a:rPr lang="en-US" altLang="ja-JP" sz="1800" dirty="0">
                <a:solidFill>
                  <a:schemeClr val="tx1"/>
                </a:solidFill>
                <a:cs typeface="Arial" charset="0"/>
              </a:rPr>
              <a:t>:  Dealing with</a:t>
            </a:r>
            <a:r>
              <a:rPr lang="en-US" altLang="ja-JP" sz="1800" b="1" dirty="0">
                <a:solidFill>
                  <a:schemeClr val="tx1"/>
                </a:solidFill>
                <a:cs typeface="Arial" charset="0"/>
              </a:rPr>
              <a:t> paraphrases </a:t>
            </a:r>
            <a:r>
              <a:rPr lang="en-US" altLang="ja-JP" sz="1800" dirty="0">
                <a:solidFill>
                  <a:schemeClr val="tx1"/>
                </a:solidFill>
                <a:cs typeface="Arial" charset="0"/>
              </a:rPr>
              <a:t>during semantic analysis of text and interpretation of speech acts</a:t>
            </a:r>
            <a:endParaRPr lang="en-US" sz="1800" dirty="0">
              <a:solidFill>
                <a:schemeClr val="tx1"/>
              </a:solidFill>
              <a:cs typeface="Arial" charset="0"/>
            </a:endParaRPr>
          </a:p>
        </p:txBody>
      </p:sp>
      <p:sp>
        <p:nvSpPr>
          <p:cNvPr id="53251" name="Rectangle 10"/>
          <p:cNvSpPr>
            <a:spLocks/>
          </p:cNvSpPr>
          <p:nvPr/>
        </p:nvSpPr>
        <p:spPr bwMode="auto">
          <a:xfrm>
            <a:off x="584200" y="6273800"/>
            <a:ext cx="72453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ea typeface="ＭＳ Ｐゴシック" charset="0"/>
                <a:cs typeface="ＭＳ Ｐゴシック" charset="0"/>
              </a:rPr>
              <a:t>Another type of paraphrases we deal with are ontological paraphrases</a:t>
            </a:r>
          </a:p>
        </p:txBody>
      </p:sp>
      <p:sp>
        <p:nvSpPr>
          <p:cNvPr id="53252" name="Line 11"/>
          <p:cNvSpPr>
            <a:spLocks noChangeShapeType="1"/>
          </p:cNvSpPr>
          <p:nvPr/>
        </p:nvSpPr>
        <p:spPr bwMode="auto">
          <a:xfrm>
            <a:off x="3549650" y="3429000"/>
            <a:ext cx="1096963" cy="750888"/>
          </a:xfrm>
          <a:prstGeom prst="line">
            <a:avLst/>
          </a:prstGeom>
          <a:noFill/>
          <a:ln w="38100">
            <a:solidFill>
              <a:srgbClr val="080CA0"/>
            </a:solidFill>
            <a:round/>
            <a:headEnd type="stealth" w="med" len="med"/>
            <a:tailEnd/>
          </a:ln>
          <a:extLst>
            <a:ext uri="{909E8E84-426E-40dd-AFC4-6F175D3DCCD1}">
              <a14:hiddenFill xmlns:a14="http://schemas.microsoft.com/office/drawing/2010/main">
                <a:noFill/>
              </a14:hiddenFill>
            </a:ext>
          </a:extLst>
        </p:spPr>
        <p:txBody>
          <a:bodyPr lIns="0" tIns="0" rIns="0" bIns="0"/>
          <a:lstStyle/>
          <a:p>
            <a:endParaRPr lang="en-US"/>
          </a:p>
        </p:txBody>
      </p:sp>
    </p:spTree>
    <p:extLst>
      <p:ext uri="{BB962C8B-B14F-4D97-AF65-F5344CB8AC3E}">
        <p14:creationId xmlns:p14="http://schemas.microsoft.com/office/powerpoint/2010/main" val="4192049735"/>
      </p:ext>
    </p:extLst>
  </p:cSld>
  <p:clrMapOvr>
    <a:masterClrMapping/>
  </p:clrMapOvr>
  <p:transition xmlns:p14="http://schemas.microsoft.com/office/powerpoint/2010/mai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963" y="749300"/>
            <a:ext cx="8478837" cy="500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pic>
    </p:spTree>
    <p:extLst>
      <p:ext uri="{BB962C8B-B14F-4D97-AF65-F5344CB8AC3E}">
        <p14:creationId xmlns:p14="http://schemas.microsoft.com/office/powerpoint/2010/main" val="3010413707"/>
      </p:ext>
    </p:extLst>
  </p:cSld>
  <p:clrMapOvr>
    <a:masterClrMapping/>
  </p:clrMapOvr>
  <p:transition xmlns:p14="http://schemas.microsoft.com/office/powerpoint/2010/mai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900" y="757238"/>
            <a:ext cx="7950200" cy="555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pic>
      <p:sp>
        <p:nvSpPr>
          <p:cNvPr id="55298" name="Rectangle 2"/>
          <p:cNvSpPr>
            <a:spLocks/>
          </p:cNvSpPr>
          <p:nvPr/>
        </p:nvSpPr>
        <p:spPr bwMode="auto">
          <a:xfrm>
            <a:off x="2336800" y="165100"/>
            <a:ext cx="44577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ja-JP" altLang="en-US" sz="1800">
                <a:solidFill>
                  <a:schemeClr val="tx1"/>
                </a:solidFill>
                <a:ea typeface="ＭＳ Ｐゴシック" charset="0"/>
                <a:cs typeface="ＭＳ Ｐゴシック" charset="0"/>
              </a:rPr>
              <a:t>“</a:t>
            </a:r>
            <a:r>
              <a:rPr lang="en-US" altLang="ja-JP" sz="1800">
                <a:solidFill>
                  <a:schemeClr val="tx1"/>
                </a:solidFill>
                <a:cs typeface="Arial" charset="0"/>
              </a:rPr>
              <a:t>Under the Hood</a:t>
            </a:r>
            <a:r>
              <a:rPr lang="ja-JP" altLang="en-US" sz="1800">
                <a:solidFill>
                  <a:schemeClr val="tx1"/>
                </a:solidFill>
                <a:ea typeface="ＭＳ Ｐゴシック" charset="0"/>
                <a:cs typeface="ＭＳ Ｐゴシック" charset="0"/>
              </a:rPr>
              <a:t>”</a:t>
            </a:r>
            <a:r>
              <a:rPr lang="en-US" altLang="ja-JP" sz="1800">
                <a:solidFill>
                  <a:schemeClr val="tx1"/>
                </a:solidFill>
                <a:cs typeface="Arial" charset="0"/>
              </a:rPr>
              <a:t> of the MVP Environment</a:t>
            </a:r>
            <a:endParaRPr lang="en-US" sz="1800">
              <a:solidFill>
                <a:schemeClr val="tx1"/>
              </a:solidFill>
              <a:cs typeface="Arial" charset="0"/>
            </a:endParaRPr>
          </a:p>
        </p:txBody>
      </p:sp>
    </p:spTree>
    <p:extLst>
      <p:ext uri="{BB962C8B-B14F-4D97-AF65-F5344CB8AC3E}">
        <p14:creationId xmlns:p14="http://schemas.microsoft.com/office/powerpoint/2010/main" val="2602720606"/>
      </p:ext>
    </p:extLst>
  </p:cSld>
  <p:clrMapOvr>
    <a:masterClrMapping/>
  </p:clrMapOvr>
  <p:transition xmlns:p14="http://schemas.microsoft.com/office/powerpoint/2010/mai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609600"/>
            <a:ext cx="8382000" cy="5816977"/>
          </a:xfrm>
          <a:prstGeom prst="rect">
            <a:avLst/>
          </a:prstGeom>
          <a:noFill/>
        </p:spPr>
        <p:txBody>
          <a:bodyPr wrap="square" rtlCol="0">
            <a:spAutoFit/>
          </a:bodyPr>
          <a:lstStyle/>
          <a:p>
            <a:r>
              <a:rPr lang="en-US" sz="2400" dirty="0" smtClean="0"/>
              <a:t>                            </a:t>
            </a:r>
            <a:r>
              <a:rPr lang="en-US" sz="2800" b="1" dirty="0" smtClean="0"/>
              <a:t>Setting the Stage 1</a:t>
            </a:r>
          </a:p>
          <a:p>
            <a:endParaRPr lang="en-US" sz="2400" dirty="0"/>
          </a:p>
          <a:p>
            <a:r>
              <a:rPr lang="en-US" sz="2000" dirty="0" smtClean="0"/>
              <a:t>The </a:t>
            </a:r>
            <a:r>
              <a:rPr lang="en-US" sz="2000" dirty="0" err="1" smtClean="0"/>
              <a:t>OntoAgent</a:t>
            </a:r>
            <a:r>
              <a:rPr lang="en-US" sz="2000" dirty="0" smtClean="0"/>
              <a:t> research program is devoted to building explanatory, knowledge-based </a:t>
            </a:r>
            <a:r>
              <a:rPr lang="en-US" sz="2000" b="1" dirty="0" smtClean="0"/>
              <a:t>models of artificial intelligent agents</a:t>
            </a:r>
            <a:r>
              <a:rPr lang="en-US" sz="2000" b="1" dirty="0"/>
              <a:t> </a:t>
            </a:r>
            <a:r>
              <a:rPr lang="en-US" sz="2000" dirty="0" smtClean="0"/>
              <a:t>that simulate both the results and the methods of human functioning in the world.   </a:t>
            </a:r>
          </a:p>
          <a:p>
            <a:endParaRPr lang="en-US" sz="2000" dirty="0"/>
          </a:p>
          <a:p>
            <a:r>
              <a:rPr lang="en-US" sz="2000" dirty="0" smtClean="0"/>
              <a:t>Our team is interested </a:t>
            </a:r>
            <a:r>
              <a:rPr lang="en-US" sz="2000" b="1" dirty="0" smtClean="0"/>
              <a:t>both</a:t>
            </a:r>
            <a:r>
              <a:rPr lang="en-US" sz="2000" dirty="0" smtClean="0"/>
              <a:t> in theory and in system building.</a:t>
            </a:r>
          </a:p>
          <a:p>
            <a:endParaRPr lang="en-US" sz="2000" dirty="0"/>
          </a:p>
          <a:p>
            <a:r>
              <a:rPr lang="en-US" sz="2000" dirty="0" smtClean="0"/>
              <a:t>We want agents that we build to be capable of being </a:t>
            </a:r>
            <a:r>
              <a:rPr lang="en-US" sz="2000" b="1" dirty="0" smtClean="0"/>
              <a:t>members of human-bot teams</a:t>
            </a:r>
            <a:r>
              <a:rPr lang="en-US" sz="2000" dirty="0" smtClean="0"/>
              <a:t> and carry out tasks that at the moment must be performed by people. </a:t>
            </a:r>
          </a:p>
          <a:p>
            <a:endParaRPr lang="en-US" sz="2000" dirty="0"/>
          </a:p>
          <a:p>
            <a:r>
              <a:rPr lang="en-US" sz="2000" dirty="0"/>
              <a:t>We are interested in simulating </a:t>
            </a:r>
            <a:r>
              <a:rPr lang="en-US" sz="2000" b="1" dirty="0"/>
              <a:t>everyday</a:t>
            </a:r>
            <a:r>
              <a:rPr lang="en-US" sz="2000" dirty="0"/>
              <a:t> human capabilities</a:t>
            </a:r>
            <a:r>
              <a:rPr lang="en-US" sz="2000" dirty="0" smtClean="0"/>
              <a:t>, not </a:t>
            </a:r>
            <a:r>
              <a:rPr lang="en-US" sz="2000" dirty="0"/>
              <a:t>exceeding human performance in select tasks (</a:t>
            </a:r>
            <a:r>
              <a:rPr lang="en-US" sz="2000" dirty="0" smtClean="0"/>
              <a:t>number crunching</a:t>
            </a:r>
            <a:r>
              <a:rPr lang="en-US" sz="2000" dirty="0"/>
              <a:t>, </a:t>
            </a:r>
            <a:endParaRPr lang="en-US" sz="2000" dirty="0" smtClean="0"/>
          </a:p>
          <a:p>
            <a:r>
              <a:rPr lang="en-US" sz="2000" dirty="0" smtClean="0"/>
              <a:t>even </a:t>
            </a:r>
            <a:r>
              <a:rPr lang="en-US" sz="2000" dirty="0"/>
              <a:t>chess)</a:t>
            </a:r>
            <a:r>
              <a:rPr lang="en-US" sz="2000" dirty="0" smtClean="0"/>
              <a:t>.</a:t>
            </a:r>
          </a:p>
          <a:p>
            <a:endParaRPr lang="en-US" sz="2000" dirty="0"/>
          </a:p>
          <a:p>
            <a:r>
              <a:rPr lang="en-US" sz="2000" dirty="0"/>
              <a:t>We stress </a:t>
            </a:r>
            <a:r>
              <a:rPr lang="en-US" sz="2000" b="1" dirty="0"/>
              <a:t>deep natural language processing </a:t>
            </a:r>
            <a:r>
              <a:rPr lang="en-US" sz="2000" dirty="0"/>
              <a:t>as a core  capability of intelligent agents</a:t>
            </a:r>
            <a:r>
              <a:rPr lang="en-US" sz="2000" dirty="0" smtClean="0"/>
              <a:t>.</a:t>
            </a:r>
            <a:endParaRPr lang="en-US" sz="2000" dirty="0"/>
          </a:p>
        </p:txBody>
      </p:sp>
    </p:spTree>
    <p:extLst>
      <p:ext uri="{BB962C8B-B14F-4D97-AF65-F5344CB8AC3E}">
        <p14:creationId xmlns:p14="http://schemas.microsoft.com/office/powerpoint/2010/main" val="1788590489"/>
      </p:ext>
    </p:extLst>
  </p:cSld>
  <p:clrMapOvr>
    <a:masterClrMapping/>
  </p:clrMapOvr>
  <p:transition xmlns:p14="http://schemas.microsoft.com/office/powerpoint/2010/mai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682625"/>
            <a:ext cx="8440738"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pic>
      <p:sp>
        <p:nvSpPr>
          <p:cNvPr id="56322" name="Rectangle 2"/>
          <p:cNvSpPr>
            <a:spLocks/>
          </p:cNvSpPr>
          <p:nvPr/>
        </p:nvSpPr>
        <p:spPr bwMode="auto">
          <a:xfrm>
            <a:off x="2743200" y="215900"/>
            <a:ext cx="317817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ea typeface="ＭＳ Ｐゴシック" charset="0"/>
                <a:cs typeface="ＭＳ Ｐゴシック" charset="0"/>
              </a:rPr>
              <a:t>An Intervention from the Tutor</a:t>
            </a:r>
          </a:p>
        </p:txBody>
      </p:sp>
    </p:spTree>
    <p:extLst>
      <p:ext uri="{BB962C8B-B14F-4D97-AF65-F5344CB8AC3E}">
        <p14:creationId xmlns:p14="http://schemas.microsoft.com/office/powerpoint/2010/main" val="555342481"/>
      </p:ext>
    </p:extLst>
  </p:cSld>
  <p:clrMapOvr>
    <a:masterClrMapping/>
  </p:clrMapOvr>
  <p:transition xmlns:p14="http://schemas.microsoft.com/office/powerpoint/2010/mai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800" y="457200"/>
            <a:ext cx="6743700" cy="603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sp>
        <p:nvSpPr>
          <p:cNvPr id="47106" name="Rectangle 2"/>
          <p:cNvSpPr>
            <a:spLocks/>
          </p:cNvSpPr>
          <p:nvPr/>
        </p:nvSpPr>
        <p:spPr bwMode="auto">
          <a:xfrm>
            <a:off x="5638800" y="533400"/>
            <a:ext cx="299113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1800" b="1" dirty="0">
                <a:solidFill>
                  <a:schemeClr val="tx1"/>
                </a:solidFill>
                <a:ea typeface="ＭＳ Ｐゴシック" charset="0"/>
              </a:rPr>
              <a:t>Main purpose: lowering</a:t>
            </a:r>
            <a:br>
              <a:rPr lang="en-US" sz="1800" b="1" dirty="0">
                <a:solidFill>
                  <a:schemeClr val="tx1"/>
                </a:solidFill>
                <a:ea typeface="ＭＳ Ｐゴシック" charset="0"/>
              </a:rPr>
            </a:br>
            <a:r>
              <a:rPr lang="en-US" sz="1800" b="1" dirty="0">
                <a:solidFill>
                  <a:schemeClr val="tx1"/>
                </a:solidFill>
                <a:ea typeface="ＭＳ Ｐゴシック" charset="0"/>
              </a:rPr>
              <a:t>cognitive load of clinicians</a:t>
            </a:r>
          </a:p>
        </p:txBody>
      </p:sp>
    </p:spTree>
    <p:extLst>
      <p:ext uri="{BB962C8B-B14F-4D97-AF65-F5344CB8AC3E}">
        <p14:creationId xmlns:p14="http://schemas.microsoft.com/office/powerpoint/2010/main" val="3539040886"/>
      </p:ext>
    </p:extLst>
  </p:cSld>
  <p:clrMapOvr>
    <a:masterClrMapping/>
  </p:clrMapOvr>
  <p:transition xmlns:p14="http://schemas.microsoft.com/office/powerpoint/2010/mai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01600"/>
            <a:ext cx="8623300" cy="334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pic>
        <p:nvPicPr>
          <p:cNvPr id="706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568700"/>
            <a:ext cx="8623300" cy="317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
        <p:nvSpPr>
          <p:cNvPr id="70659" name="Rectangle 3"/>
          <p:cNvSpPr>
            <a:spLocks/>
          </p:cNvSpPr>
          <p:nvPr/>
        </p:nvSpPr>
        <p:spPr bwMode="auto">
          <a:xfrm>
            <a:off x="5803900" y="127000"/>
            <a:ext cx="2806700" cy="825500"/>
          </a:xfrm>
          <a:prstGeom prst="rect">
            <a:avLst/>
          </a:prstGeom>
          <a:solidFill>
            <a:srgbClr val="F3FCFF">
              <a:alpha val="0"/>
            </a:srgbClr>
          </a:solidFill>
          <a:ln w="50800" cap="flat">
            <a:solidFill>
              <a:srgbClr val="FF0D23"/>
            </a:solidFill>
            <a:prstDash val="solid"/>
            <a:round/>
            <a:headEnd type="none" w="med" len="med"/>
            <a:tailEnd type="none" w="med" len="med"/>
          </a:ln>
        </p:spPr>
        <p:txBody>
          <a:bodyPr lIns="0" tIns="0" rIns="0" bIns="0"/>
          <a:lstStyle/>
          <a:p>
            <a:endParaRPr lang="en-US"/>
          </a:p>
        </p:txBody>
      </p:sp>
      <p:sp>
        <p:nvSpPr>
          <p:cNvPr id="70660" name="Rectangle 4"/>
          <p:cNvSpPr>
            <a:spLocks/>
          </p:cNvSpPr>
          <p:nvPr/>
        </p:nvSpPr>
        <p:spPr bwMode="auto">
          <a:xfrm>
            <a:off x="5791200" y="3594100"/>
            <a:ext cx="2806700" cy="825500"/>
          </a:xfrm>
          <a:prstGeom prst="rect">
            <a:avLst/>
          </a:prstGeom>
          <a:solidFill>
            <a:srgbClr val="F3FCFF">
              <a:alpha val="0"/>
            </a:srgbClr>
          </a:solidFill>
          <a:ln w="50800" cap="flat">
            <a:solidFill>
              <a:srgbClr val="FF0D23"/>
            </a:solidFill>
            <a:prstDash val="solid"/>
            <a:round/>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24523852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473200"/>
            <a:ext cx="899160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
        <p:nvSpPr>
          <p:cNvPr id="71682" name="Rectangle 2"/>
          <p:cNvSpPr>
            <a:spLocks/>
          </p:cNvSpPr>
          <p:nvPr/>
        </p:nvSpPr>
        <p:spPr bwMode="auto">
          <a:xfrm>
            <a:off x="6019800" y="1384300"/>
            <a:ext cx="3022600" cy="939800"/>
          </a:xfrm>
          <a:prstGeom prst="rect">
            <a:avLst/>
          </a:prstGeom>
          <a:solidFill>
            <a:srgbClr val="F3FCFF">
              <a:alpha val="0"/>
            </a:srgbClr>
          </a:solidFill>
          <a:ln w="50800" cap="flat">
            <a:solidFill>
              <a:srgbClr val="FF0D23"/>
            </a:solidFill>
            <a:prstDash val="solid"/>
            <a:round/>
            <a:headEnd type="none" w="med" len="med"/>
            <a:tailEnd type="none" w="med" len="med"/>
          </a:ln>
        </p:spPr>
        <p:txBody>
          <a:bodyPr lIns="0" tIns="0" rIns="0" bIns="0"/>
          <a:lstStyle/>
          <a:p>
            <a:endParaRPr lang="en-US"/>
          </a:p>
        </p:txBody>
      </p:sp>
      <p:sp>
        <p:nvSpPr>
          <p:cNvPr id="71683" name="Rectangle 3"/>
          <p:cNvSpPr>
            <a:spLocks/>
          </p:cNvSpPr>
          <p:nvPr/>
        </p:nvSpPr>
        <p:spPr bwMode="auto">
          <a:xfrm>
            <a:off x="6019800" y="3162300"/>
            <a:ext cx="3022600" cy="1600200"/>
          </a:xfrm>
          <a:prstGeom prst="rect">
            <a:avLst/>
          </a:prstGeom>
          <a:solidFill>
            <a:srgbClr val="F3FCFF">
              <a:alpha val="0"/>
            </a:srgbClr>
          </a:solidFill>
          <a:ln w="50800" cap="flat">
            <a:solidFill>
              <a:srgbClr val="FF0D23"/>
            </a:solidFill>
            <a:prstDash val="solid"/>
            <a:round/>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1569804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81000"/>
            <a:ext cx="3265488" cy="2827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pic>
        <p:nvPicPr>
          <p:cNvPr id="727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00" y="3200400"/>
            <a:ext cx="3259379"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round/>
                <a:headEnd/>
                <a:tailEnd/>
              </a14:hiddenLine>
            </a:ext>
          </a:extLst>
        </p:spPr>
      </p:pic>
      <p:sp>
        <p:nvSpPr>
          <p:cNvPr id="72707" name="Rectangle 3"/>
          <p:cNvSpPr>
            <a:spLocks/>
          </p:cNvSpPr>
          <p:nvPr/>
        </p:nvSpPr>
        <p:spPr bwMode="auto">
          <a:xfrm>
            <a:off x="355600" y="355600"/>
            <a:ext cx="3302000" cy="613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p>
            <a:pPr marL="39688"/>
            <a:r>
              <a:rPr lang="en-US" sz="2000" dirty="0">
                <a:solidFill>
                  <a:schemeClr val="tx1"/>
                </a:solidFill>
                <a:ea typeface="ＭＳ Ｐゴシック" charset="0"/>
                <a:cs typeface="Arial" charset="0"/>
              </a:rPr>
              <a:t>3-Month</a:t>
            </a:r>
          </a:p>
          <a:p>
            <a:pPr marL="39688"/>
            <a:r>
              <a:rPr lang="en-US" sz="2000" dirty="0" smtClean="0">
                <a:solidFill>
                  <a:schemeClr val="tx1"/>
                </a:solidFill>
                <a:ea typeface="ＭＳ Ｐゴシック" charset="0"/>
                <a:cs typeface="Arial" charset="0"/>
              </a:rPr>
              <a:t>Symptom Severity</a:t>
            </a:r>
            <a:endParaRPr lang="en-US" sz="2000" dirty="0">
              <a:solidFill>
                <a:schemeClr val="tx1"/>
              </a:solidFill>
              <a:ea typeface="ＭＳ Ｐゴシック" charset="0"/>
              <a:cs typeface="Arial" charset="0"/>
            </a:endParaRPr>
          </a:p>
          <a:p>
            <a:pPr marL="39688"/>
            <a:r>
              <a:rPr lang="en-US" sz="2000" dirty="0">
                <a:solidFill>
                  <a:schemeClr val="tx1"/>
                </a:solidFill>
                <a:ea typeface="ＭＳ Ｐゴシック" charset="0"/>
                <a:cs typeface="Arial" charset="0"/>
              </a:rPr>
              <a:t>Prognosis</a:t>
            </a:r>
          </a:p>
          <a:p>
            <a:pPr marL="39688"/>
            <a:endParaRPr lang="en-US" sz="2000" dirty="0">
              <a:solidFill>
                <a:schemeClr val="tx1"/>
              </a:solidFill>
              <a:ea typeface="ＭＳ Ｐゴシック" charset="0"/>
              <a:cs typeface="Lucida Grande" charset="0"/>
            </a:endParaRPr>
          </a:p>
          <a:p>
            <a:pPr marL="39688"/>
            <a:r>
              <a:rPr lang="en-US" sz="2000" dirty="0">
                <a:solidFill>
                  <a:schemeClr val="tx1"/>
                </a:solidFill>
                <a:ea typeface="ＭＳ Ｐゴシック" charset="0"/>
                <a:cs typeface="Lucida Grande" charset="0"/>
              </a:rPr>
              <a:t>CLAD</a:t>
            </a:r>
            <a:r>
              <a:rPr lang="ja-JP" altLang="en-US" sz="2000" dirty="0">
                <a:solidFill>
                  <a:schemeClr val="tx1"/>
                </a:solidFill>
                <a:latin typeface="Arial"/>
                <a:ea typeface="ＭＳ Ｐゴシック" charset="0"/>
                <a:cs typeface="Lucida Grande" charset="0"/>
              </a:rPr>
              <a:t>’</a:t>
            </a:r>
            <a:r>
              <a:rPr lang="en-US" sz="2000" dirty="0">
                <a:solidFill>
                  <a:schemeClr val="tx1"/>
                </a:solidFill>
                <a:ea typeface="ＭＳ Ｐゴシック" charset="0"/>
                <a:cs typeface="Lucida Grande" charset="0"/>
              </a:rPr>
              <a:t>s mental</a:t>
            </a:r>
            <a:br>
              <a:rPr lang="en-US" sz="2000" dirty="0">
                <a:solidFill>
                  <a:schemeClr val="tx1"/>
                </a:solidFill>
                <a:ea typeface="ＭＳ Ｐゴシック" charset="0"/>
                <a:cs typeface="Lucida Grande" charset="0"/>
              </a:rPr>
            </a:br>
            <a:r>
              <a:rPr lang="en-US" sz="2000" dirty="0">
                <a:solidFill>
                  <a:schemeClr val="tx1"/>
                </a:solidFill>
                <a:ea typeface="ＭＳ Ｐゴシック" charset="0"/>
                <a:cs typeface="Lucida Grande" charset="0"/>
              </a:rPr>
              <a:t>simulation engine</a:t>
            </a:r>
          </a:p>
          <a:p>
            <a:pPr marL="39688"/>
            <a:r>
              <a:rPr lang="en-US" sz="2000" dirty="0">
                <a:solidFill>
                  <a:schemeClr val="tx1"/>
                </a:solidFill>
                <a:ea typeface="ＭＳ Ｐゴシック" charset="0"/>
                <a:cs typeface="Lucida Grande" charset="0"/>
              </a:rPr>
              <a:t>uses </a:t>
            </a:r>
            <a:r>
              <a:rPr lang="en-US" sz="2000" dirty="0" smtClean="0">
                <a:solidFill>
                  <a:schemeClr val="tx1"/>
                </a:solidFill>
                <a:ea typeface="ＭＳ Ｐゴシック" charset="0"/>
                <a:cs typeface="Lucida Grande" charset="0"/>
              </a:rPr>
              <a:t>the physiological</a:t>
            </a:r>
            <a:r>
              <a:rPr lang="en-US" sz="2000" dirty="0">
                <a:solidFill>
                  <a:schemeClr val="tx1"/>
                </a:solidFill>
                <a:ea typeface="ＭＳ Ｐゴシック" charset="0"/>
                <a:cs typeface="Lucida Grande" charset="0"/>
              </a:rPr>
              <a:t/>
            </a:r>
            <a:br>
              <a:rPr lang="en-US" sz="2000" dirty="0">
                <a:solidFill>
                  <a:schemeClr val="tx1"/>
                </a:solidFill>
                <a:ea typeface="ＭＳ Ｐゴシック" charset="0"/>
                <a:cs typeface="Lucida Grande" charset="0"/>
              </a:rPr>
            </a:br>
            <a:r>
              <a:rPr lang="en-US" sz="2000" dirty="0">
                <a:solidFill>
                  <a:schemeClr val="tx1"/>
                </a:solidFill>
                <a:ea typeface="ＭＳ Ｐゴシック" charset="0"/>
                <a:cs typeface="Lucida Grande" charset="0"/>
              </a:rPr>
              <a:t>simulation engine as MVP</a:t>
            </a:r>
          </a:p>
          <a:p>
            <a:pPr marL="39688"/>
            <a:endParaRPr lang="en-US" sz="2000" dirty="0">
              <a:solidFill>
                <a:schemeClr val="tx1"/>
              </a:solidFill>
              <a:ea typeface="ＭＳ Ｐゴシック" charset="0"/>
              <a:cs typeface="Lucida Grande" charset="0"/>
            </a:endParaRPr>
          </a:p>
          <a:p>
            <a:pPr marL="39688"/>
            <a:r>
              <a:rPr lang="en-US" sz="2000" dirty="0">
                <a:solidFill>
                  <a:schemeClr val="tx1"/>
                </a:solidFill>
                <a:ea typeface="ＭＳ Ｐゴシック" charset="0"/>
                <a:cs typeface="Lucida Grande" charset="0"/>
              </a:rPr>
              <a:t>BUT:</a:t>
            </a:r>
          </a:p>
          <a:p>
            <a:pPr marL="39688"/>
            <a:endParaRPr lang="en-US" sz="2000" dirty="0">
              <a:solidFill>
                <a:schemeClr val="tx1"/>
              </a:solidFill>
              <a:ea typeface="ＭＳ Ｐゴシック" charset="0"/>
              <a:cs typeface="Lucida Grande" charset="0"/>
            </a:endParaRPr>
          </a:p>
          <a:p>
            <a:pPr marL="39688"/>
            <a:r>
              <a:rPr lang="en-US" sz="2000" dirty="0">
                <a:solidFill>
                  <a:schemeClr val="tx1"/>
                </a:solidFill>
                <a:ea typeface="ＭＳ Ｐゴシック" charset="0"/>
                <a:cs typeface="Lucida Grande" charset="0"/>
              </a:rPr>
              <a:t>w</a:t>
            </a:r>
            <a:r>
              <a:rPr lang="en-US" sz="2000" dirty="0" smtClean="0">
                <a:solidFill>
                  <a:schemeClr val="tx1"/>
                </a:solidFill>
                <a:ea typeface="ＭＳ Ｐゴシック" charset="0"/>
                <a:cs typeface="Lucida Grande" charset="0"/>
              </a:rPr>
              <a:t>ith incomplete knowledge</a:t>
            </a:r>
            <a:endParaRPr lang="en-US" sz="2000" dirty="0">
              <a:solidFill>
                <a:schemeClr val="tx1"/>
              </a:solidFill>
              <a:ea typeface="ＭＳ Ｐゴシック" charset="0"/>
              <a:cs typeface="Lucida Grande" charset="0"/>
            </a:endParaRPr>
          </a:p>
          <a:p>
            <a:pPr marL="39688"/>
            <a:endParaRPr lang="en-US" sz="2000" dirty="0" smtClean="0">
              <a:solidFill>
                <a:schemeClr val="tx1"/>
              </a:solidFill>
              <a:ea typeface="ＭＳ Ｐゴシック" charset="0"/>
              <a:cs typeface="Lucida Grande" charset="0"/>
            </a:endParaRPr>
          </a:p>
          <a:p>
            <a:pPr marL="39688"/>
            <a:r>
              <a:rPr lang="en-US" sz="2000" dirty="0" smtClean="0">
                <a:solidFill>
                  <a:schemeClr val="tx1"/>
                </a:solidFill>
                <a:ea typeface="ＭＳ Ｐゴシック" charset="0"/>
                <a:cs typeface="Lucida Grande" charset="0"/>
              </a:rPr>
              <a:t>AS A RESULT:</a:t>
            </a:r>
          </a:p>
          <a:p>
            <a:pPr marL="39688"/>
            <a:endParaRPr lang="en-US" sz="2000" dirty="0">
              <a:solidFill>
                <a:schemeClr val="tx1"/>
              </a:solidFill>
              <a:ea typeface="ＭＳ Ｐゴシック" charset="0"/>
              <a:cs typeface="Lucida Grande" charset="0"/>
            </a:endParaRPr>
          </a:p>
          <a:p>
            <a:pPr marL="39688"/>
            <a:r>
              <a:rPr lang="en-US" sz="2000" dirty="0">
                <a:solidFill>
                  <a:schemeClr val="tx1"/>
                </a:solidFill>
                <a:ea typeface="ＭＳ Ｐゴシック" charset="0"/>
                <a:cs typeface="Lucida Grande" charset="0"/>
              </a:rPr>
              <a:t>u</a:t>
            </a:r>
            <a:r>
              <a:rPr lang="en-US" sz="2000" dirty="0" smtClean="0">
                <a:solidFill>
                  <a:schemeClr val="tx1"/>
                </a:solidFill>
                <a:ea typeface="ＭＳ Ｐゴシック" charset="0"/>
                <a:cs typeface="Lucida Grande" charset="0"/>
              </a:rPr>
              <a:t>ncertainty is encountered,</a:t>
            </a:r>
            <a:br>
              <a:rPr lang="en-US" sz="2000" dirty="0" smtClean="0">
                <a:solidFill>
                  <a:schemeClr val="tx1"/>
                </a:solidFill>
                <a:ea typeface="ＭＳ Ｐゴシック" charset="0"/>
                <a:cs typeface="Lucida Grande" charset="0"/>
              </a:rPr>
            </a:br>
            <a:r>
              <a:rPr lang="en-US" sz="2000" dirty="0" smtClean="0">
                <a:solidFill>
                  <a:schemeClr val="tx1"/>
                </a:solidFill>
                <a:ea typeface="ＭＳ Ｐゴシック" charset="0"/>
                <a:cs typeface="Lucida Grande" charset="0"/>
              </a:rPr>
              <a:t>leading to imprecision in</a:t>
            </a:r>
            <a:br>
              <a:rPr lang="en-US" sz="2000" dirty="0" smtClean="0">
                <a:solidFill>
                  <a:schemeClr val="tx1"/>
                </a:solidFill>
                <a:ea typeface="ＭＳ Ｐゴシック" charset="0"/>
                <a:cs typeface="Lucida Grande" charset="0"/>
              </a:rPr>
            </a:br>
            <a:r>
              <a:rPr lang="en-US" sz="2000" dirty="0" smtClean="0">
                <a:solidFill>
                  <a:schemeClr val="tx1"/>
                </a:solidFill>
                <a:ea typeface="ＭＳ Ｐゴシック" charset="0"/>
                <a:cs typeface="Lucida Grande" charset="0"/>
              </a:rPr>
              <a:t>predictions</a:t>
            </a:r>
            <a:endParaRPr lang="en-US" sz="2000" dirty="0">
              <a:solidFill>
                <a:schemeClr val="tx1"/>
              </a:solidFill>
              <a:ea typeface="ＭＳ Ｐゴシック" charset="0"/>
              <a:cs typeface="Lucida Grande" charset="0"/>
            </a:endParaRPr>
          </a:p>
        </p:txBody>
      </p:sp>
    </p:spTree>
    <p:extLst>
      <p:ext uri="{BB962C8B-B14F-4D97-AF65-F5344CB8AC3E}">
        <p14:creationId xmlns:p14="http://schemas.microsoft.com/office/powerpoint/2010/main" val="418733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p:cNvSpPr>
          <p:nvPr/>
        </p:nvSpPr>
        <p:spPr bwMode="auto">
          <a:xfrm>
            <a:off x="304800" y="2286000"/>
            <a:ext cx="85217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r>
              <a:rPr lang="en-US" sz="2400" dirty="0">
                <a:solidFill>
                  <a:schemeClr val="tx1"/>
                </a:solidFill>
                <a:ea typeface="ＭＳ Ｐゴシック" charset="0"/>
              </a:rPr>
              <a:t>We have implemented two approaches to decision making:</a:t>
            </a:r>
          </a:p>
          <a:p>
            <a:pPr marL="39688"/>
            <a:endParaRPr lang="en-US" sz="2400" dirty="0">
              <a:solidFill>
                <a:schemeClr val="tx1"/>
              </a:solidFill>
              <a:ea typeface="ＭＳ Ｐゴシック" charset="0"/>
            </a:endParaRPr>
          </a:p>
          <a:p>
            <a:pPr marL="39688">
              <a:buFontTx/>
              <a:buChar char="•"/>
            </a:pPr>
            <a:r>
              <a:rPr lang="en-US" sz="2400" dirty="0">
                <a:solidFill>
                  <a:schemeClr val="tx1"/>
                </a:solidFill>
                <a:ea typeface="ＭＳ Ｐゴシック" charset="0"/>
              </a:rPr>
              <a:t> R</a:t>
            </a:r>
            <a:r>
              <a:rPr lang="en-US" sz="2400" dirty="0" smtClean="0">
                <a:solidFill>
                  <a:schemeClr val="tx1"/>
                </a:solidFill>
                <a:ea typeface="ＭＳ Ｐゴシック" charset="0"/>
              </a:rPr>
              <a:t>ule </a:t>
            </a:r>
            <a:r>
              <a:rPr lang="en-US" sz="2400" dirty="0">
                <a:solidFill>
                  <a:schemeClr val="tx1"/>
                </a:solidFill>
                <a:ea typeface="ＭＳ Ｐゴシック" charset="0"/>
              </a:rPr>
              <a:t>based</a:t>
            </a:r>
          </a:p>
          <a:p>
            <a:pPr marL="39688">
              <a:buFontTx/>
              <a:buChar char="•"/>
            </a:pPr>
            <a:r>
              <a:rPr lang="en-US" sz="2400" dirty="0">
                <a:solidFill>
                  <a:schemeClr val="tx1"/>
                </a:solidFill>
                <a:ea typeface="ＭＳ Ｐゴシック" charset="0"/>
              </a:rPr>
              <a:t> Statistical, based on Bayesian networks created using</a:t>
            </a:r>
          </a:p>
          <a:p>
            <a:pPr marL="39688"/>
            <a:r>
              <a:rPr lang="en-US" sz="2400" dirty="0">
                <a:solidFill>
                  <a:schemeClr val="tx1"/>
                </a:solidFill>
                <a:ea typeface="ＭＳ Ｐゴシック" charset="0"/>
              </a:rPr>
              <a:t>  influence diagrams</a:t>
            </a:r>
          </a:p>
        </p:txBody>
      </p:sp>
    </p:spTree>
    <p:extLst>
      <p:ext uri="{BB962C8B-B14F-4D97-AF65-F5344CB8AC3E}">
        <p14:creationId xmlns:p14="http://schemas.microsoft.com/office/powerpoint/2010/main" val="636464249"/>
      </p:ext>
    </p:extLst>
  </p:cSld>
  <p:clrMapOvr>
    <a:masterClrMapping/>
  </p:clrMapOvr>
  <p:transition xmlns:p14="http://schemas.microsoft.com/office/powerpoint/2010/mai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p:cNvSpPr>
          <p:nvPr/>
        </p:nvSpPr>
        <p:spPr bwMode="auto">
          <a:xfrm>
            <a:off x="228600" y="1600200"/>
            <a:ext cx="8839200" cy="1676400"/>
          </a:xfrm>
          <a:prstGeom prst="rect">
            <a:avLst/>
          </a:prstGeom>
          <a:solidFill>
            <a:schemeClr val="accent1">
              <a:alpha val="73724"/>
            </a:schemeClr>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a:p>
        </p:txBody>
      </p:sp>
      <p:sp>
        <p:nvSpPr>
          <p:cNvPr id="35842" name="Rectangle 2"/>
          <p:cNvSpPr>
            <a:spLocks/>
          </p:cNvSpPr>
          <p:nvPr/>
        </p:nvSpPr>
        <p:spPr bwMode="auto">
          <a:xfrm>
            <a:off x="152400" y="3581400"/>
            <a:ext cx="8839200" cy="1930400"/>
          </a:xfrm>
          <a:prstGeom prst="rect">
            <a:avLst/>
          </a:prstGeom>
          <a:solidFill>
            <a:srgbClr val="C5C1E3">
              <a:alpha val="73724"/>
            </a:srgbClr>
          </a:solidFill>
          <a:ln>
            <a:noFill/>
          </a:ln>
          <a:extLs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0" bIns="0"/>
          <a:lstStyle/>
          <a:p>
            <a:endParaRPr lang="en-US"/>
          </a:p>
        </p:txBody>
      </p:sp>
      <p:sp>
        <p:nvSpPr>
          <p:cNvPr id="35843" name="Rectangle 3"/>
          <p:cNvSpPr>
            <a:spLocks/>
          </p:cNvSpPr>
          <p:nvPr/>
        </p:nvSpPr>
        <p:spPr bwMode="auto">
          <a:xfrm>
            <a:off x="228600" y="1295400"/>
            <a:ext cx="7493000" cy="505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p>
            <a:pPr marL="39688"/>
            <a:r>
              <a:rPr lang="en-US" dirty="0">
                <a:solidFill>
                  <a:srgbClr val="FF0906"/>
                </a:solidFill>
                <a:latin typeface="Verdana" charset="0"/>
                <a:ea typeface="ＭＳ Ｐゴシック" charset="0"/>
                <a:cs typeface="Verdana" charset="0"/>
                <a:sym typeface="Verdana" charset="0"/>
              </a:rPr>
              <a:t>BE-HEALTHY    ;;a goal</a:t>
            </a:r>
          </a:p>
          <a:p>
            <a:pPr marL="39688"/>
            <a:r>
              <a:rPr lang="en-US" dirty="0">
                <a:solidFill>
                  <a:schemeClr val="tx1"/>
                </a:solidFill>
                <a:latin typeface="Verdana" charset="0"/>
                <a:ea typeface="ＭＳ Ｐゴシック" charset="0"/>
                <a:cs typeface="Verdana" charset="0"/>
                <a:sym typeface="Verdana" charset="0"/>
              </a:rPr>
              <a:t> </a:t>
            </a:r>
          </a:p>
          <a:p>
            <a:pPr marL="39688"/>
            <a:r>
              <a:rPr lang="en-US" dirty="0">
                <a:solidFill>
                  <a:schemeClr val="tx1"/>
                </a:solidFill>
                <a:latin typeface="Verdana" charset="0"/>
                <a:ea typeface="ＭＳ Ｐゴシック" charset="0"/>
                <a:cs typeface="Verdana" charset="0"/>
                <a:sym typeface="Verdana" charset="0"/>
              </a:rPr>
              <a:t>(bind-variables</a:t>
            </a:r>
          </a:p>
          <a:p>
            <a:pPr marL="39688"/>
            <a:r>
              <a:rPr lang="en-US" dirty="0">
                <a:solidFill>
                  <a:schemeClr val="tx1"/>
                </a:solidFill>
                <a:latin typeface="Verdana" charset="0"/>
                <a:ea typeface="ＭＳ Ｐゴシック" charset="0"/>
                <a:cs typeface="Verdana" charset="0"/>
                <a:sym typeface="Verdana" charset="0"/>
              </a:rPr>
              <a:t> (*health-attribute (get-attribute health-attribute *domain 1))</a:t>
            </a:r>
          </a:p>
          <a:p>
            <a:pPr marL="39688"/>
            <a:r>
              <a:rPr lang="en-US" dirty="0">
                <a:solidFill>
                  <a:schemeClr val="tx1"/>
                </a:solidFill>
                <a:latin typeface="Verdana" charset="0"/>
                <a:ea typeface="ＭＳ Ｐゴシック" charset="0"/>
                <a:cs typeface="Verdana" charset="0"/>
                <a:sym typeface="Verdana" charset="0"/>
              </a:rPr>
              <a:t> (*severity (/ (round (* (- 1 *health-attribute) 100)) 100.0))  </a:t>
            </a:r>
          </a:p>
          <a:p>
            <a:pPr marL="39688"/>
            <a:r>
              <a:rPr lang="en-US" dirty="0">
                <a:solidFill>
                  <a:schemeClr val="tx1"/>
                </a:solidFill>
                <a:latin typeface="Verdana" charset="0"/>
                <a:ea typeface="ＭＳ Ｐゴシック" charset="0"/>
                <a:cs typeface="Verdana" charset="0"/>
                <a:sym typeface="Verdana" charset="0"/>
              </a:rPr>
              <a:t> (*toleration (get-attribute ability-to-tolerate-symptoms *domain 0))</a:t>
            </a:r>
          </a:p>
          <a:p>
            <a:pPr marL="39688"/>
            <a:r>
              <a:rPr lang="en-US" dirty="0">
                <a:solidFill>
                  <a:schemeClr val="tx1"/>
                </a:solidFill>
                <a:latin typeface="Verdana" charset="0"/>
                <a:ea typeface="ＭＳ Ｐゴシック" charset="0"/>
                <a:cs typeface="Verdana" charset="0"/>
                <a:sym typeface="Verdana" charset="0"/>
              </a:rPr>
              <a:t> (*appointment (get-attribute appointment-time *domain -1))</a:t>
            </a:r>
          </a:p>
          <a:p>
            <a:pPr marL="39688"/>
            <a:r>
              <a:rPr lang="en-US" dirty="0">
                <a:solidFill>
                  <a:schemeClr val="tx1"/>
                </a:solidFill>
                <a:latin typeface="Verdana" charset="0"/>
                <a:ea typeface="ＭＳ Ｐゴシック" charset="0"/>
                <a:cs typeface="Verdana" charset="0"/>
                <a:sym typeface="Verdana" charset="0"/>
              </a:rPr>
              <a:t> (*f1 (- *severity *toleration))</a:t>
            </a:r>
          </a:p>
          <a:p>
            <a:pPr marL="39688"/>
            <a:r>
              <a:rPr lang="en-US" dirty="0">
                <a:solidFill>
                  <a:schemeClr val="tx1"/>
                </a:solidFill>
                <a:latin typeface="Verdana" charset="0"/>
                <a:ea typeface="ＭＳ Ｐゴシック" charset="0"/>
                <a:cs typeface="Verdana" charset="0"/>
                <a:sym typeface="Verdana" charset="0"/>
              </a:rPr>
              <a:t> (*previous-severity (get-attribute previous-severity *domain -1))</a:t>
            </a:r>
          </a:p>
          <a:p>
            <a:pPr marL="39688"/>
            <a:r>
              <a:rPr lang="en-US" dirty="0">
                <a:solidFill>
                  <a:schemeClr val="tx1"/>
                </a:solidFill>
                <a:latin typeface="Verdana" charset="0"/>
                <a:ea typeface="ＭＳ Ｐゴシック" charset="0"/>
                <a:cs typeface="Verdana" charset="0"/>
                <a:sym typeface="Verdana" charset="0"/>
              </a:rPr>
              <a:t> (*previous-time (get-attribute previous-see-md-time-set *domain -1)))</a:t>
            </a:r>
          </a:p>
          <a:p>
            <a:pPr marL="39688"/>
            <a:endParaRPr lang="en-US" dirty="0">
              <a:solidFill>
                <a:schemeClr val="tx1"/>
              </a:solidFill>
              <a:latin typeface="Verdana" charset="0"/>
              <a:ea typeface="ＭＳ Ｐゴシック" charset="0"/>
              <a:cs typeface="Lucida Grande" charset="0"/>
              <a:sym typeface="Verdana" charset="0"/>
            </a:endParaRPr>
          </a:p>
          <a:p>
            <a:pPr marL="39688"/>
            <a:r>
              <a:rPr lang="en-US" dirty="0">
                <a:solidFill>
                  <a:schemeClr val="tx1"/>
                </a:solidFill>
                <a:latin typeface="Verdana" charset="0"/>
                <a:ea typeface="ＭＳ Ｐゴシック" charset="0"/>
                <a:cs typeface="Verdana" charset="0"/>
                <a:sym typeface="Verdana" charset="0"/>
              </a:rPr>
              <a:t> (if </a:t>
            </a:r>
          </a:p>
          <a:p>
            <a:pPr marL="39688"/>
            <a:endParaRPr lang="en-US" dirty="0">
              <a:solidFill>
                <a:schemeClr val="tx1"/>
              </a:solidFill>
              <a:latin typeface="Verdana" charset="0"/>
              <a:ea typeface="ＭＳ Ｐゴシック" charset="0"/>
              <a:cs typeface="Lucida Grande" charset="0"/>
              <a:sym typeface="Verdana" charset="0"/>
            </a:endParaRPr>
          </a:p>
          <a:p>
            <a:pPr marL="39688"/>
            <a:r>
              <a:rPr lang="en-US" dirty="0">
                <a:solidFill>
                  <a:schemeClr val="tx1"/>
                </a:solidFill>
                <a:latin typeface="Verdana" charset="0"/>
                <a:ea typeface="ＭＳ Ｐゴシック" charset="0"/>
                <a:cs typeface="Lucida Grande" charset="0"/>
                <a:sym typeface="Verdana" charset="0"/>
              </a:rPr>
              <a:t>   (and</a:t>
            </a:r>
          </a:p>
          <a:p>
            <a:pPr marL="39688"/>
            <a:r>
              <a:rPr lang="en-US" dirty="0">
                <a:solidFill>
                  <a:schemeClr val="tx1"/>
                </a:solidFill>
                <a:latin typeface="Verdana" charset="0"/>
                <a:ea typeface="ＭＳ Ｐゴシック" charset="0"/>
                <a:cs typeface="Verdana" charset="0"/>
                <a:sym typeface="Verdana" charset="0"/>
              </a:rPr>
              <a:t>      (&lt; (+ *previous-time 100) *time*)   ;;don</a:t>
            </a:r>
            <a:r>
              <a:rPr lang="ja-JP" altLang="en-US" dirty="0">
                <a:solidFill>
                  <a:schemeClr val="tx1"/>
                </a:solidFill>
                <a:latin typeface="Arial"/>
                <a:ea typeface="ＭＳ Ｐゴシック" charset="0"/>
                <a:cs typeface="Verdana" charset="0"/>
                <a:sym typeface="Verdana" charset="0"/>
              </a:rPr>
              <a:t>’</a:t>
            </a:r>
            <a:r>
              <a:rPr lang="en-US" dirty="0">
                <a:solidFill>
                  <a:schemeClr val="tx1"/>
                </a:solidFill>
                <a:latin typeface="Verdana" charset="0"/>
                <a:ea typeface="ＭＳ Ｐゴシック" charset="0"/>
                <a:cs typeface="Verdana" charset="0"/>
                <a:sym typeface="Verdana" charset="0"/>
              </a:rPr>
              <a:t>t run if already at MD office</a:t>
            </a:r>
          </a:p>
          <a:p>
            <a:pPr marL="39688"/>
            <a:r>
              <a:rPr lang="en-US" dirty="0">
                <a:solidFill>
                  <a:schemeClr val="tx1"/>
                </a:solidFill>
                <a:latin typeface="Verdana" charset="0"/>
                <a:ea typeface="ＭＳ Ｐゴシック" charset="0"/>
                <a:cs typeface="Verdana" charset="0"/>
                <a:sym typeface="Verdana" charset="0"/>
              </a:rPr>
              <a:t>      (or</a:t>
            </a:r>
          </a:p>
          <a:p>
            <a:pPr marL="39688"/>
            <a:r>
              <a:rPr lang="en-US" dirty="0">
                <a:solidFill>
                  <a:schemeClr val="tx1"/>
                </a:solidFill>
                <a:latin typeface="Verdana" charset="0"/>
                <a:ea typeface="ＭＳ Ｐゴシック" charset="0"/>
                <a:cs typeface="Verdana" charset="0"/>
                <a:sym typeface="Verdana" charset="0"/>
              </a:rPr>
              <a:t>       (and (&gt; *appointment 0) (&gt;= *time* *appointment))</a:t>
            </a:r>
          </a:p>
          <a:p>
            <a:pPr marL="39688"/>
            <a:r>
              <a:rPr lang="en-US" dirty="0">
                <a:solidFill>
                  <a:schemeClr val="tx1"/>
                </a:solidFill>
                <a:latin typeface="Verdana" charset="0"/>
                <a:ea typeface="ＭＳ Ｐゴシック" charset="0"/>
                <a:cs typeface="Verdana" charset="0"/>
                <a:sym typeface="Verdana" charset="0"/>
              </a:rPr>
              <a:t>       (and (&lt; *appointment 0) (&gt; *f1 0))  ;; *appointment &lt; 0 means no appointment was set</a:t>
            </a:r>
          </a:p>
          <a:p>
            <a:pPr marL="39688"/>
            <a:r>
              <a:rPr lang="en-US" dirty="0">
                <a:solidFill>
                  <a:schemeClr val="tx1"/>
                </a:solidFill>
                <a:latin typeface="Verdana" charset="0"/>
                <a:ea typeface="ＭＳ Ｐゴシック" charset="0"/>
                <a:cs typeface="Verdana" charset="0"/>
                <a:sym typeface="Verdana" charset="0"/>
              </a:rPr>
              <a:t>       (and (&lt; *appointment 0) (&gt; *time-in-goal (* 6 30 60 60 24)) (&gt; *severity 0))</a:t>
            </a:r>
          </a:p>
          <a:p>
            <a:pPr marL="39688"/>
            <a:r>
              <a:rPr lang="en-US" dirty="0">
                <a:solidFill>
                  <a:schemeClr val="tx1"/>
                </a:solidFill>
                <a:latin typeface="Verdana" charset="0"/>
                <a:ea typeface="ＭＳ Ｐゴシック" charset="0"/>
                <a:cs typeface="Verdana" charset="0"/>
                <a:sym typeface="Verdana" charset="0"/>
              </a:rPr>
              <a:t>       (and (&gt; *appointment 0) (&lt;= *previous-severity 0.3) (&gt;= *severity 0.5) (&gt; *f1 0.1))</a:t>
            </a:r>
          </a:p>
          <a:p>
            <a:pPr marL="39688"/>
            <a:r>
              <a:rPr lang="en-US" dirty="0">
                <a:solidFill>
                  <a:schemeClr val="tx1"/>
                </a:solidFill>
                <a:latin typeface="Verdana" charset="0"/>
                <a:ea typeface="ＭＳ Ｐゴシック" charset="0"/>
                <a:cs typeface="Verdana" charset="0"/>
                <a:sym typeface="Verdana" charset="0"/>
              </a:rPr>
              <a:t>       (and (&gt; *appointment 0) (&lt;= *previous-severity 0.5) (&gt;= *severity 0.7) (&gt; *f1 0.1))</a:t>
            </a:r>
          </a:p>
          <a:p>
            <a:pPr marL="39688"/>
            <a:r>
              <a:rPr lang="en-US" dirty="0">
                <a:solidFill>
                  <a:schemeClr val="tx1"/>
                </a:solidFill>
                <a:latin typeface="Verdana" charset="0"/>
                <a:ea typeface="ＭＳ Ｐゴシック" charset="0"/>
                <a:cs typeface="Verdana" charset="0"/>
                <a:sym typeface="Verdana" charset="0"/>
              </a:rPr>
              <a:t>       (and (&gt; *appointment 0) (&lt;= *previous-severity 0.7) (&gt;= *severity 0.9) (&gt; *f1 0.1))))</a:t>
            </a:r>
          </a:p>
          <a:p>
            <a:pPr marL="39688"/>
            <a:r>
              <a:rPr lang="en-US" dirty="0">
                <a:solidFill>
                  <a:schemeClr val="tx1"/>
                </a:solidFill>
                <a:latin typeface="Verdana" charset="0"/>
                <a:ea typeface="ＭＳ Ｐゴシック" charset="0"/>
                <a:cs typeface="Verdana" charset="0"/>
                <a:sym typeface="Verdana" charset="0"/>
              </a:rPr>
              <a:t>  then</a:t>
            </a:r>
          </a:p>
          <a:p>
            <a:pPr marL="39688"/>
            <a:r>
              <a:rPr lang="en-US" dirty="0">
                <a:solidFill>
                  <a:schemeClr val="tx1"/>
                </a:solidFill>
                <a:latin typeface="Verdana" charset="0"/>
                <a:ea typeface="ＭＳ Ｐゴシック" charset="0"/>
                <a:cs typeface="Verdana" charset="0"/>
                <a:sym typeface="Verdana" charset="0"/>
              </a:rPr>
              <a:t>   </a:t>
            </a:r>
            <a:r>
              <a:rPr lang="en-US" dirty="0">
                <a:solidFill>
                  <a:srgbClr val="FF0906"/>
                </a:solidFill>
                <a:latin typeface="Verdana" charset="0"/>
                <a:ea typeface="ＭＳ Ｐゴシック" charset="0"/>
                <a:cs typeface="Verdana" charset="0"/>
                <a:sym typeface="Verdana" charset="0"/>
              </a:rPr>
              <a:t>see-md                  ;;a plan</a:t>
            </a:r>
          </a:p>
          <a:p>
            <a:pPr marL="39688"/>
            <a:r>
              <a:rPr lang="en-US" dirty="0">
                <a:solidFill>
                  <a:schemeClr val="tx1"/>
                </a:solidFill>
                <a:latin typeface="Verdana" charset="0"/>
                <a:ea typeface="ＭＳ Ｐゴシック" charset="0"/>
                <a:cs typeface="Verdana" charset="0"/>
                <a:sym typeface="Verdana" charset="0"/>
              </a:rPr>
              <a:t>  else</a:t>
            </a:r>
          </a:p>
          <a:p>
            <a:pPr marL="39688"/>
            <a:r>
              <a:rPr lang="en-US" dirty="0">
                <a:solidFill>
                  <a:schemeClr val="tx1"/>
                </a:solidFill>
                <a:latin typeface="Verdana" charset="0"/>
                <a:ea typeface="ＭＳ Ｐゴシック" charset="0"/>
                <a:cs typeface="Verdana" charset="0"/>
                <a:sym typeface="Verdana" charset="0"/>
              </a:rPr>
              <a:t>   </a:t>
            </a:r>
            <a:r>
              <a:rPr lang="en-US" dirty="0">
                <a:solidFill>
                  <a:srgbClr val="FF0906"/>
                </a:solidFill>
                <a:latin typeface="Verdana" charset="0"/>
                <a:ea typeface="ＭＳ Ｐゴシック" charset="0"/>
                <a:cs typeface="Verdana" charset="0"/>
                <a:sym typeface="Verdana" charset="0"/>
              </a:rPr>
              <a:t>do-nothing)             ;;a plan</a:t>
            </a:r>
          </a:p>
        </p:txBody>
      </p:sp>
      <p:sp>
        <p:nvSpPr>
          <p:cNvPr id="35844" name="Rectangle 4"/>
          <p:cNvSpPr>
            <a:spLocks/>
          </p:cNvSpPr>
          <p:nvPr/>
        </p:nvSpPr>
        <p:spPr bwMode="auto">
          <a:xfrm>
            <a:off x="6018213" y="1828800"/>
            <a:ext cx="2606675"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1600">
                <a:solidFill>
                  <a:srgbClr val="000000"/>
                </a:solidFill>
                <a:ea typeface="ＭＳ Ｐゴシック" charset="0"/>
                <a:cs typeface="Arial" charset="0"/>
              </a:rPr>
              <a:t>Define, retrieve or compute</a:t>
            </a:r>
          </a:p>
          <a:p>
            <a:pPr marL="39688"/>
            <a:r>
              <a:rPr lang="en-US" sz="1600">
                <a:solidFill>
                  <a:srgbClr val="000000"/>
                </a:solidFill>
                <a:ea typeface="ＭＳ Ｐゴシック" charset="0"/>
                <a:cs typeface="Arial" charset="0"/>
              </a:rPr>
              <a:t>values for arguments of</a:t>
            </a:r>
            <a:br>
              <a:rPr lang="en-US" sz="1600">
                <a:solidFill>
                  <a:srgbClr val="000000"/>
                </a:solidFill>
                <a:ea typeface="ＭＳ Ｐゴシック" charset="0"/>
                <a:cs typeface="Arial" charset="0"/>
              </a:rPr>
            </a:br>
            <a:r>
              <a:rPr lang="en-US" sz="1600">
                <a:solidFill>
                  <a:srgbClr val="000000"/>
                </a:solidFill>
                <a:ea typeface="ＭＳ Ｐゴシック" charset="0"/>
                <a:cs typeface="Arial" charset="0"/>
              </a:rPr>
              <a:t>plan preference function</a:t>
            </a:r>
          </a:p>
        </p:txBody>
      </p:sp>
      <p:sp>
        <p:nvSpPr>
          <p:cNvPr id="35845" name="Rectangle 5"/>
          <p:cNvSpPr>
            <a:spLocks/>
          </p:cNvSpPr>
          <p:nvPr/>
        </p:nvSpPr>
        <p:spPr bwMode="auto">
          <a:xfrm>
            <a:off x="6399213" y="3733800"/>
            <a:ext cx="24828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1600">
                <a:solidFill>
                  <a:srgbClr val="000000"/>
                </a:solidFill>
                <a:ea typeface="ＭＳ Ｐゴシック" charset="0"/>
                <a:cs typeface="Arial" charset="0"/>
              </a:rPr>
              <a:t>Plan preference predicate</a:t>
            </a:r>
          </a:p>
          <a:p>
            <a:pPr marL="39688"/>
            <a:r>
              <a:rPr lang="en-US" sz="1600">
                <a:solidFill>
                  <a:srgbClr val="000000"/>
                </a:solidFill>
                <a:ea typeface="ＭＳ Ｐゴシック" charset="0"/>
                <a:cs typeface="Arial" charset="0"/>
              </a:rPr>
              <a:t>for BE-HEALTHY</a:t>
            </a:r>
          </a:p>
        </p:txBody>
      </p:sp>
      <p:sp>
        <p:nvSpPr>
          <p:cNvPr id="2" name="TextBox 1"/>
          <p:cNvSpPr txBox="1"/>
          <p:nvPr/>
        </p:nvSpPr>
        <p:spPr>
          <a:xfrm>
            <a:off x="685800" y="533400"/>
            <a:ext cx="7854910" cy="400110"/>
          </a:xfrm>
          <a:prstGeom prst="rect">
            <a:avLst/>
          </a:prstGeom>
          <a:noFill/>
        </p:spPr>
        <p:txBody>
          <a:bodyPr wrap="none" rtlCol="0">
            <a:spAutoFit/>
          </a:bodyPr>
          <a:lstStyle/>
          <a:p>
            <a:r>
              <a:rPr lang="en-US" sz="2000" dirty="0" smtClean="0"/>
              <a:t>This decision function was handcrafted and tweaked experimentally</a:t>
            </a:r>
            <a:endParaRPr lang="en-US" sz="2000" dirty="0"/>
          </a:p>
        </p:txBody>
      </p:sp>
    </p:spTree>
    <p:extLst>
      <p:ext uri="{BB962C8B-B14F-4D97-AF65-F5344CB8AC3E}">
        <p14:creationId xmlns:p14="http://schemas.microsoft.com/office/powerpoint/2010/main" val="4251263838"/>
      </p:ext>
    </p:extLst>
  </p:cSld>
  <p:clrMapOvr>
    <a:masterClrMapping/>
  </p:clrMapOvr>
  <p:transition xmlns:p14="http://schemas.microsoft.com/office/powerpoint/2010/mai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939800"/>
            <a:ext cx="9486900"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pic>
      <p:sp>
        <p:nvSpPr>
          <p:cNvPr id="32770" name="Rectangle 2"/>
          <p:cNvSpPr>
            <a:spLocks/>
          </p:cNvSpPr>
          <p:nvPr/>
        </p:nvSpPr>
        <p:spPr bwMode="auto">
          <a:xfrm>
            <a:off x="1435100" y="342900"/>
            <a:ext cx="677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300" b="1" dirty="0">
                <a:solidFill>
                  <a:schemeClr val="tx1"/>
                </a:solidFill>
                <a:ea typeface="ＭＳ Ｐゴシック" charset="0"/>
              </a:rPr>
              <a:t>An influence diagram in the </a:t>
            </a:r>
            <a:r>
              <a:rPr lang="en-US" sz="2300" b="1" dirty="0" err="1">
                <a:solidFill>
                  <a:schemeClr val="tx1"/>
                </a:solidFill>
                <a:ea typeface="ＭＳ Ｐゴシック" charset="0"/>
              </a:rPr>
              <a:t>Netica</a:t>
            </a:r>
            <a:r>
              <a:rPr lang="en-US" sz="2300" b="1" dirty="0">
                <a:solidFill>
                  <a:schemeClr val="tx1"/>
                </a:solidFill>
                <a:ea typeface="ＭＳ Ｐゴシック" charset="0"/>
              </a:rPr>
              <a:t> environment</a:t>
            </a:r>
          </a:p>
        </p:txBody>
      </p:sp>
      <p:sp>
        <p:nvSpPr>
          <p:cNvPr id="5" name="Rectangle 2"/>
          <p:cNvSpPr>
            <a:spLocks/>
          </p:cNvSpPr>
          <p:nvPr/>
        </p:nvSpPr>
        <p:spPr bwMode="auto">
          <a:xfrm>
            <a:off x="304800" y="6019800"/>
            <a:ext cx="85344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40639" bIns="0">
            <a:spAutoFit/>
          </a:bodyPr>
          <a:lstStyle/>
          <a:p>
            <a:pPr marL="39688"/>
            <a:r>
              <a:rPr lang="en-US" sz="2300" b="1" dirty="0" smtClean="0">
                <a:solidFill>
                  <a:schemeClr val="tx1"/>
                </a:solidFill>
                <a:ea typeface="ＭＳ Ｐゴシック" charset="0"/>
              </a:rPr>
              <a:t>Formulation is “semi-automatic”: ground truth must be </a:t>
            </a:r>
            <a:br>
              <a:rPr lang="en-US" sz="2300" b="1" dirty="0" smtClean="0">
                <a:solidFill>
                  <a:schemeClr val="tx1"/>
                </a:solidFill>
                <a:ea typeface="ＭＳ Ｐゴシック" charset="0"/>
              </a:rPr>
            </a:br>
            <a:r>
              <a:rPr lang="en-US" sz="2300" b="1" dirty="0" smtClean="0">
                <a:solidFill>
                  <a:schemeClr val="tx1"/>
                </a:solidFill>
                <a:ea typeface="ＭＳ Ｐゴシック" charset="0"/>
              </a:rPr>
              <a:t>provided manually by subject matter experts</a:t>
            </a:r>
            <a:endParaRPr lang="en-US" sz="2300" b="1" dirty="0">
              <a:solidFill>
                <a:schemeClr val="tx1"/>
              </a:solidFill>
              <a:ea typeface="ＭＳ Ｐゴシック" charset="0"/>
            </a:endParaRPr>
          </a:p>
        </p:txBody>
      </p:sp>
    </p:spTree>
    <p:extLst>
      <p:ext uri="{BB962C8B-B14F-4D97-AF65-F5344CB8AC3E}">
        <p14:creationId xmlns:p14="http://schemas.microsoft.com/office/powerpoint/2010/main" val="3372886781"/>
      </p:ext>
    </p:extLst>
  </p:cSld>
  <p:clrMapOvr>
    <a:masterClrMapping/>
  </p:clrMapOvr>
  <p:transition xmlns:p14="http://schemas.microsoft.com/office/powerpoint/2010/mai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sp>
        <p:nvSpPr>
          <p:cNvPr id="4" name="TextBox 3"/>
          <p:cNvSpPr txBox="1"/>
          <p:nvPr/>
        </p:nvSpPr>
        <p:spPr>
          <a:xfrm>
            <a:off x="152400" y="990600"/>
            <a:ext cx="8763000" cy="3908762"/>
          </a:xfrm>
          <a:prstGeom prst="rect">
            <a:avLst/>
          </a:prstGeom>
          <a:noFill/>
        </p:spPr>
        <p:txBody>
          <a:bodyPr wrap="square" rtlCol="0">
            <a:spAutoFit/>
          </a:bodyPr>
          <a:lstStyle/>
          <a:p>
            <a:pPr algn="ctr"/>
            <a:r>
              <a:rPr lang="en-US" sz="2800" dirty="0" smtClean="0"/>
              <a:t>Another Window Into </a:t>
            </a:r>
          </a:p>
          <a:p>
            <a:pPr algn="ctr"/>
            <a:r>
              <a:rPr lang="en-US" sz="2800" dirty="0" err="1" smtClean="0"/>
              <a:t>OntoAgent</a:t>
            </a:r>
            <a:r>
              <a:rPr lang="en-US" sz="2800" dirty="0" smtClean="0"/>
              <a:t> Metacognitive Capabilities</a:t>
            </a:r>
            <a:r>
              <a:rPr lang="en-US" sz="2400" dirty="0" smtClean="0"/>
              <a:t>:</a:t>
            </a:r>
            <a:endParaRPr lang="en-US" sz="2400" dirty="0"/>
          </a:p>
          <a:p>
            <a:endParaRPr lang="en-US" sz="2400" dirty="0"/>
          </a:p>
          <a:p>
            <a:r>
              <a:rPr lang="en-US" sz="2400" dirty="0" smtClean="0"/>
              <a:t>			Integrating:</a:t>
            </a:r>
          </a:p>
          <a:p>
            <a:endParaRPr lang="en-US" sz="2400" dirty="0"/>
          </a:p>
          <a:p>
            <a:pPr marL="2628900" lvl="5" indent="-342900">
              <a:buBlip>
                <a:blip r:embed="rId2"/>
              </a:buBlip>
            </a:pPr>
            <a:r>
              <a:rPr lang="en-US" sz="2400" dirty="0" smtClean="0"/>
              <a:t>Perception </a:t>
            </a:r>
          </a:p>
          <a:p>
            <a:pPr marL="2628900" lvl="5" indent="-342900">
              <a:buBlip>
                <a:blip r:embed="rId2"/>
              </a:buBlip>
            </a:pPr>
            <a:r>
              <a:rPr lang="en-US" sz="2400" dirty="0" smtClean="0"/>
              <a:t>Goal and Plan Processing</a:t>
            </a:r>
          </a:p>
          <a:p>
            <a:pPr marL="2628900" lvl="5" indent="-342900">
              <a:buBlip>
                <a:blip r:embed="rId2"/>
              </a:buBlip>
            </a:pPr>
            <a:r>
              <a:rPr lang="en-US" sz="2400" dirty="0" smtClean="0"/>
              <a:t>Decision Making </a:t>
            </a:r>
          </a:p>
          <a:p>
            <a:pPr marL="2628900" lvl="5" indent="-342900">
              <a:buBlip>
                <a:blip r:embed="rId2"/>
              </a:buBlip>
            </a:pPr>
            <a:r>
              <a:rPr lang="en-US" sz="2400" dirty="0" smtClean="0"/>
              <a:t>Scheduling</a:t>
            </a:r>
          </a:p>
          <a:p>
            <a:pPr marL="2628900" lvl="5" indent="-342900">
              <a:buBlip>
                <a:blip r:embed="rId2"/>
              </a:buBlip>
            </a:pPr>
            <a:r>
              <a:rPr lang="en-US" sz="2400" dirty="0" smtClean="0"/>
              <a:t>Action</a:t>
            </a:r>
            <a:endParaRPr lang="en-US" sz="2400" dirty="0"/>
          </a:p>
        </p:txBody>
      </p:sp>
    </p:spTree>
    <p:extLst>
      <p:ext uri="{BB962C8B-B14F-4D97-AF65-F5344CB8AC3E}">
        <p14:creationId xmlns:p14="http://schemas.microsoft.com/office/powerpoint/2010/main" val="4247900357"/>
      </p:ext>
    </p:extLst>
  </p:cSld>
  <p:clrMapOvr>
    <a:masterClrMapping/>
  </p:clrMapOvr>
  <p:transition xmlns:p14="http://schemas.microsoft.com/office/powerpoint/2010/mai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pic>
        <p:nvPicPr>
          <p:cNvPr id="2" name="Picture 1"/>
          <p:cNvPicPr>
            <a:picLocks noChangeAspect="1"/>
          </p:cNvPicPr>
          <p:nvPr/>
        </p:nvPicPr>
        <p:blipFill>
          <a:blip r:embed="rId2"/>
          <a:stretch>
            <a:fillRect/>
          </a:stretch>
        </p:blipFill>
        <p:spPr>
          <a:xfrm>
            <a:off x="0" y="749300"/>
            <a:ext cx="9144000" cy="5337821"/>
          </a:xfrm>
          <a:prstGeom prst="rect">
            <a:avLst/>
          </a:prstGeom>
        </p:spPr>
      </p:pic>
    </p:spTree>
    <p:extLst>
      <p:ext uri="{BB962C8B-B14F-4D97-AF65-F5344CB8AC3E}">
        <p14:creationId xmlns:p14="http://schemas.microsoft.com/office/powerpoint/2010/main" val="2423542540"/>
      </p:ext>
    </p:extLst>
  </p:cSld>
  <p:clrMapOvr>
    <a:masterClrMapping/>
  </p:clrMapOvr>
  <p:transition xmlns:p14="http://schemas.microsoft.com/office/powerpoint/2010/mai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0" y="381000"/>
            <a:ext cx="7694785" cy="5816977"/>
          </a:xfrm>
          <a:prstGeom prst="rect">
            <a:avLst/>
          </a:prstGeom>
          <a:noFill/>
        </p:spPr>
        <p:txBody>
          <a:bodyPr wrap="none" rtlCol="0">
            <a:spAutoFit/>
          </a:bodyPr>
          <a:lstStyle/>
          <a:p>
            <a:r>
              <a:rPr lang="en-US" sz="2400" dirty="0" smtClean="0"/>
              <a:t>                            </a:t>
            </a:r>
            <a:r>
              <a:rPr lang="en-US" sz="2800" b="1" dirty="0" smtClean="0"/>
              <a:t>Setting the Stage 2</a:t>
            </a:r>
          </a:p>
          <a:p>
            <a:endParaRPr lang="en-US" sz="2400" dirty="0"/>
          </a:p>
          <a:p>
            <a:pPr lvl="0"/>
            <a:r>
              <a:rPr lang="en-US" sz="2000" dirty="0" smtClean="0"/>
              <a:t>While the processing </a:t>
            </a:r>
            <a:r>
              <a:rPr lang="en-US" sz="2000" dirty="0"/>
              <a:t>modules of our agents use a broad variety </a:t>
            </a:r>
            <a:r>
              <a:rPr lang="en-US" sz="2000" dirty="0" smtClean="0"/>
              <a:t/>
            </a:r>
            <a:br>
              <a:rPr lang="en-US" sz="2000" dirty="0" smtClean="0"/>
            </a:br>
            <a:r>
              <a:rPr lang="en-US" sz="2000" dirty="0" smtClean="0"/>
              <a:t>of </a:t>
            </a:r>
            <a:r>
              <a:rPr lang="en-US" sz="2000" dirty="0"/>
              <a:t>algorithmic approaches, a </a:t>
            </a:r>
            <a:r>
              <a:rPr lang="en-US" sz="2000" b="1" dirty="0"/>
              <a:t>uniform knowledge representation </a:t>
            </a:r>
            <a:r>
              <a:rPr lang="en-US" sz="2000" dirty="0" smtClean="0"/>
              <a:t/>
            </a:r>
            <a:br>
              <a:rPr lang="en-US" sz="2000" dirty="0" smtClean="0"/>
            </a:br>
            <a:r>
              <a:rPr lang="en-US" sz="2000" b="1" dirty="0" smtClean="0"/>
              <a:t>language</a:t>
            </a:r>
            <a:r>
              <a:rPr lang="en-US" sz="2000" dirty="0" smtClean="0"/>
              <a:t> </a:t>
            </a:r>
            <a:r>
              <a:rPr lang="en-US" sz="2000" dirty="0"/>
              <a:t>is used throughout the system</a:t>
            </a:r>
            <a:r>
              <a:rPr lang="en-US" sz="2000" dirty="0" smtClean="0"/>
              <a:t>.</a:t>
            </a:r>
          </a:p>
          <a:p>
            <a:pPr lvl="0"/>
            <a:endParaRPr lang="en-US" sz="2000" dirty="0"/>
          </a:p>
          <a:p>
            <a:pPr lvl="0"/>
            <a:r>
              <a:rPr lang="en-US" sz="2000" dirty="0" smtClean="0"/>
              <a:t>We </a:t>
            </a:r>
            <a:r>
              <a:rPr lang="en-US" sz="2000" b="1" dirty="0" smtClean="0"/>
              <a:t>model</a:t>
            </a:r>
            <a:r>
              <a:rPr lang="en-US" sz="2000" dirty="0" smtClean="0"/>
              <a:t> (human) memory management, learning, decision </a:t>
            </a:r>
          </a:p>
          <a:p>
            <a:pPr lvl="0"/>
            <a:r>
              <a:rPr lang="en-US" sz="2000" dirty="0"/>
              <a:t>m</a:t>
            </a:r>
            <a:r>
              <a:rPr lang="en-US" sz="2000" dirty="0" smtClean="0"/>
              <a:t>aking, agents’ personality profiles, their physical and mental </a:t>
            </a:r>
          </a:p>
          <a:p>
            <a:pPr lvl="0"/>
            <a:r>
              <a:rPr lang="en-US" sz="2000" dirty="0" smtClean="0"/>
              <a:t>(emotional) states, preferences and prejudices, general and </a:t>
            </a:r>
          </a:p>
          <a:p>
            <a:pPr lvl="0"/>
            <a:r>
              <a:rPr lang="en-US" sz="2000" dirty="0" smtClean="0"/>
              <a:t>specialist knowledge, their inventories of goals and plans that </a:t>
            </a:r>
          </a:p>
          <a:p>
            <a:pPr lvl="0"/>
            <a:r>
              <a:rPr lang="en-US" sz="2000" dirty="0" smtClean="0"/>
              <a:t>can be used to attain these goals.</a:t>
            </a:r>
          </a:p>
          <a:p>
            <a:pPr lvl="0"/>
            <a:endParaRPr lang="en-US" sz="2000" dirty="0"/>
          </a:p>
          <a:p>
            <a:pPr lvl="0"/>
            <a:r>
              <a:rPr lang="en-US" sz="2000" dirty="0" smtClean="0"/>
              <a:t>Knowledge of the values of features of the above processes and</a:t>
            </a:r>
            <a:br>
              <a:rPr lang="en-US" sz="2000" dirty="0" smtClean="0"/>
            </a:br>
            <a:r>
              <a:rPr lang="en-US" sz="2000" dirty="0" smtClean="0"/>
              <a:t>static knowledge resources is used in a variety of </a:t>
            </a:r>
            <a:r>
              <a:rPr lang="en-US" sz="2000" b="1" dirty="0" smtClean="0"/>
              <a:t>decision</a:t>
            </a:r>
            <a:r>
              <a:rPr lang="en-US" sz="2000" dirty="0" smtClean="0"/>
              <a:t> </a:t>
            </a:r>
            <a:endParaRPr lang="en-US" sz="2000" dirty="0" smtClean="0"/>
          </a:p>
          <a:p>
            <a:pPr lvl="0"/>
            <a:r>
              <a:rPr lang="en-US" sz="2000" dirty="0" smtClean="0"/>
              <a:t>(</a:t>
            </a:r>
            <a:r>
              <a:rPr lang="en-US" sz="2000" dirty="0" smtClean="0"/>
              <a:t>preference</a:t>
            </a:r>
            <a:r>
              <a:rPr lang="en-US" sz="2000" dirty="0" smtClean="0"/>
              <a:t>, evaluation</a:t>
            </a:r>
            <a:r>
              <a:rPr lang="en-US" sz="2000" dirty="0" smtClean="0"/>
              <a:t>, utility, etc.</a:t>
            </a:r>
            <a:r>
              <a:rPr lang="en-US" sz="2000" b="1" dirty="0" smtClean="0"/>
              <a:t>) functions </a:t>
            </a:r>
            <a:r>
              <a:rPr lang="en-US" sz="2000" dirty="0" smtClean="0"/>
              <a:t>that model the </a:t>
            </a:r>
            <a:endParaRPr lang="en-US" sz="2000" dirty="0" smtClean="0"/>
          </a:p>
          <a:p>
            <a:pPr lvl="0"/>
            <a:r>
              <a:rPr lang="en-US" sz="2000" dirty="0" smtClean="0"/>
              <a:t>agents</a:t>
            </a:r>
            <a:r>
              <a:rPr lang="en-US" sz="2000" dirty="0" smtClean="0"/>
              <a:t>’ agenda </a:t>
            </a:r>
            <a:r>
              <a:rPr lang="en-US" sz="2000" dirty="0" smtClean="0"/>
              <a:t>management</a:t>
            </a:r>
            <a:r>
              <a:rPr lang="en-US" sz="2000" dirty="0" smtClean="0"/>
              <a:t>, initiative taking, etc.</a:t>
            </a:r>
          </a:p>
          <a:p>
            <a:pPr lvl="0"/>
            <a:endParaRPr lang="en-US" sz="2000" dirty="0"/>
          </a:p>
          <a:p>
            <a:pPr lvl="0"/>
            <a:r>
              <a:rPr lang="en-US" sz="2000" dirty="0" smtClean="0"/>
              <a:t>Agents can provide </a:t>
            </a:r>
            <a:r>
              <a:rPr lang="en-US" sz="2000" b="1" dirty="0" smtClean="0"/>
              <a:t>explanations</a:t>
            </a:r>
            <a:r>
              <a:rPr lang="en-US" sz="2000" dirty="0" smtClean="0"/>
              <a:t> for their decisions.</a:t>
            </a:r>
            <a:endParaRPr lang="en-US" sz="2000" dirty="0"/>
          </a:p>
        </p:txBody>
      </p:sp>
    </p:spTree>
    <p:extLst>
      <p:ext uri="{BB962C8B-B14F-4D97-AF65-F5344CB8AC3E}">
        <p14:creationId xmlns:p14="http://schemas.microsoft.com/office/powerpoint/2010/main" val="2758339602"/>
      </p:ext>
    </p:extLst>
  </p:cSld>
  <p:clrMapOvr>
    <a:masterClrMapping/>
  </p:clrMapOvr>
  <p:transition xmlns:p14="http://schemas.microsoft.com/office/powerpoint/2010/mai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sp>
        <p:nvSpPr>
          <p:cNvPr id="5" name="TextBox 4"/>
          <p:cNvSpPr txBox="1"/>
          <p:nvPr/>
        </p:nvSpPr>
        <p:spPr>
          <a:xfrm>
            <a:off x="2895600" y="2743200"/>
            <a:ext cx="2986264" cy="461665"/>
          </a:xfrm>
          <a:prstGeom prst="rect">
            <a:avLst/>
          </a:prstGeom>
          <a:noFill/>
        </p:spPr>
        <p:txBody>
          <a:bodyPr wrap="none" rtlCol="0">
            <a:spAutoFit/>
          </a:bodyPr>
          <a:lstStyle/>
          <a:p>
            <a:r>
              <a:rPr lang="en-US" sz="2400" dirty="0" smtClean="0"/>
              <a:t>A. Scheduling Goals</a:t>
            </a:r>
            <a:endParaRPr lang="en-US" sz="2400" dirty="0"/>
          </a:p>
        </p:txBody>
      </p:sp>
    </p:spTree>
    <p:extLst>
      <p:ext uri="{BB962C8B-B14F-4D97-AF65-F5344CB8AC3E}">
        <p14:creationId xmlns:p14="http://schemas.microsoft.com/office/powerpoint/2010/main" val="4172607050"/>
      </p:ext>
    </p:extLst>
  </p:cSld>
  <p:clrMapOvr>
    <a:masterClrMapping/>
  </p:clrMapOvr>
  <p:transition xmlns:p14="http://schemas.microsoft.com/office/powerpoint/2010/mai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sp>
        <p:nvSpPr>
          <p:cNvPr id="4" name="TextBox 3"/>
          <p:cNvSpPr txBox="1"/>
          <p:nvPr/>
        </p:nvSpPr>
        <p:spPr>
          <a:xfrm>
            <a:off x="1676400" y="228600"/>
            <a:ext cx="5636779" cy="461665"/>
          </a:xfrm>
          <a:prstGeom prst="rect">
            <a:avLst/>
          </a:prstGeom>
          <a:noFill/>
        </p:spPr>
        <p:txBody>
          <a:bodyPr wrap="none" rtlCol="0">
            <a:spAutoFit/>
          </a:bodyPr>
          <a:lstStyle/>
          <a:p>
            <a:r>
              <a:rPr lang="en-US" sz="2400" dirty="0" smtClean="0"/>
              <a:t>After goal “Have Fill Out Form” is added</a:t>
            </a:r>
            <a:endParaRPr lang="en-US" sz="2400" dirty="0"/>
          </a:p>
        </p:txBody>
      </p:sp>
      <p:pic>
        <p:nvPicPr>
          <p:cNvPr id="5" name="Picture 4"/>
          <p:cNvPicPr>
            <a:picLocks noChangeAspect="1"/>
          </p:cNvPicPr>
          <p:nvPr/>
        </p:nvPicPr>
        <p:blipFill>
          <a:blip r:embed="rId2"/>
          <a:stretch>
            <a:fillRect/>
          </a:stretch>
        </p:blipFill>
        <p:spPr>
          <a:xfrm>
            <a:off x="228600" y="990600"/>
            <a:ext cx="8436776" cy="5410200"/>
          </a:xfrm>
          <a:prstGeom prst="rect">
            <a:avLst/>
          </a:prstGeom>
        </p:spPr>
      </p:pic>
    </p:spTree>
    <p:extLst>
      <p:ext uri="{BB962C8B-B14F-4D97-AF65-F5344CB8AC3E}">
        <p14:creationId xmlns:p14="http://schemas.microsoft.com/office/powerpoint/2010/main" val="57757207"/>
      </p:ext>
    </p:extLst>
  </p:cSld>
  <p:clrMapOvr>
    <a:masterClrMapping/>
  </p:clrMapOvr>
  <p:transition xmlns:p14="http://schemas.microsoft.com/office/powerpoint/2010/mai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sp>
        <p:nvSpPr>
          <p:cNvPr id="4" name="TextBox 3"/>
          <p:cNvSpPr txBox="1"/>
          <p:nvPr/>
        </p:nvSpPr>
        <p:spPr>
          <a:xfrm>
            <a:off x="1371600" y="304800"/>
            <a:ext cx="6937616" cy="461665"/>
          </a:xfrm>
          <a:prstGeom prst="rect">
            <a:avLst/>
          </a:prstGeom>
          <a:noFill/>
        </p:spPr>
        <p:txBody>
          <a:bodyPr wrap="none" rtlCol="0">
            <a:spAutoFit/>
          </a:bodyPr>
          <a:lstStyle/>
          <a:p>
            <a:r>
              <a:rPr lang="en-US" sz="2400" dirty="0" smtClean="0"/>
              <a:t>After Plan Preference Decision Function is Called</a:t>
            </a:r>
            <a:endParaRPr lang="en-US" sz="2400" dirty="0"/>
          </a:p>
        </p:txBody>
      </p:sp>
      <p:pic>
        <p:nvPicPr>
          <p:cNvPr id="2" name="Picture 1"/>
          <p:cNvPicPr>
            <a:picLocks noChangeAspect="1"/>
          </p:cNvPicPr>
          <p:nvPr/>
        </p:nvPicPr>
        <p:blipFill>
          <a:blip r:embed="rId2"/>
          <a:stretch>
            <a:fillRect/>
          </a:stretch>
        </p:blipFill>
        <p:spPr>
          <a:xfrm>
            <a:off x="965200" y="1117600"/>
            <a:ext cx="7200900" cy="4622800"/>
          </a:xfrm>
          <a:prstGeom prst="rect">
            <a:avLst/>
          </a:prstGeom>
        </p:spPr>
      </p:pic>
    </p:spTree>
    <p:extLst>
      <p:ext uri="{BB962C8B-B14F-4D97-AF65-F5344CB8AC3E}">
        <p14:creationId xmlns:p14="http://schemas.microsoft.com/office/powerpoint/2010/main" val="2839981101"/>
      </p:ext>
    </p:extLst>
  </p:cSld>
  <p:clrMapOvr>
    <a:masterClrMapping/>
  </p:clrMapOvr>
  <p:transition xmlns:p14="http://schemas.microsoft.com/office/powerpoint/2010/mai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sp>
        <p:nvSpPr>
          <p:cNvPr id="4" name="TextBox 3"/>
          <p:cNvSpPr txBox="1"/>
          <p:nvPr/>
        </p:nvSpPr>
        <p:spPr>
          <a:xfrm>
            <a:off x="1447800" y="457200"/>
            <a:ext cx="6691305" cy="461665"/>
          </a:xfrm>
          <a:prstGeom prst="rect">
            <a:avLst/>
          </a:prstGeom>
          <a:noFill/>
        </p:spPr>
        <p:txBody>
          <a:bodyPr wrap="none" rtlCol="0">
            <a:spAutoFit/>
          </a:bodyPr>
          <a:lstStyle/>
          <a:p>
            <a:r>
              <a:rPr lang="en-US" sz="2400" dirty="0" smtClean="0"/>
              <a:t>After “Pick Up Writing Implement” Plan Finishes</a:t>
            </a:r>
            <a:endParaRPr lang="en-US" sz="2400" dirty="0"/>
          </a:p>
        </p:txBody>
      </p:sp>
      <p:pic>
        <p:nvPicPr>
          <p:cNvPr id="5" name="Picture 4"/>
          <p:cNvPicPr>
            <a:picLocks noChangeAspect="1"/>
          </p:cNvPicPr>
          <p:nvPr/>
        </p:nvPicPr>
        <p:blipFill>
          <a:blip r:embed="rId2"/>
          <a:stretch>
            <a:fillRect/>
          </a:stretch>
        </p:blipFill>
        <p:spPr>
          <a:xfrm>
            <a:off x="273020" y="1752600"/>
            <a:ext cx="8630652" cy="3352800"/>
          </a:xfrm>
          <a:prstGeom prst="rect">
            <a:avLst/>
          </a:prstGeom>
        </p:spPr>
      </p:pic>
    </p:spTree>
    <p:extLst>
      <p:ext uri="{BB962C8B-B14F-4D97-AF65-F5344CB8AC3E}">
        <p14:creationId xmlns:p14="http://schemas.microsoft.com/office/powerpoint/2010/main" val="910892713"/>
      </p:ext>
    </p:extLst>
  </p:cSld>
  <p:clrMapOvr>
    <a:masterClrMapping/>
  </p:clrMapOvr>
  <p:transition xmlns:p14="http://schemas.microsoft.com/office/powerpoint/2010/mai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sp>
        <p:nvSpPr>
          <p:cNvPr id="4" name="TextBox 3"/>
          <p:cNvSpPr txBox="1"/>
          <p:nvPr/>
        </p:nvSpPr>
        <p:spPr>
          <a:xfrm>
            <a:off x="1447800" y="457200"/>
            <a:ext cx="6133460" cy="461665"/>
          </a:xfrm>
          <a:prstGeom prst="rect">
            <a:avLst/>
          </a:prstGeom>
          <a:noFill/>
        </p:spPr>
        <p:txBody>
          <a:bodyPr wrap="none" rtlCol="0">
            <a:spAutoFit/>
          </a:bodyPr>
          <a:lstStyle/>
          <a:p>
            <a:r>
              <a:rPr lang="en-US" sz="2400" dirty="0" smtClean="0"/>
              <a:t>After execution of the WRITE event started:</a:t>
            </a:r>
            <a:endParaRPr lang="en-US" sz="2400" dirty="0"/>
          </a:p>
        </p:txBody>
      </p:sp>
      <p:pic>
        <p:nvPicPr>
          <p:cNvPr id="2" name="Picture 1"/>
          <p:cNvPicPr>
            <a:picLocks noChangeAspect="1"/>
          </p:cNvPicPr>
          <p:nvPr/>
        </p:nvPicPr>
        <p:blipFill>
          <a:blip r:embed="rId2"/>
          <a:stretch>
            <a:fillRect/>
          </a:stretch>
        </p:blipFill>
        <p:spPr>
          <a:xfrm>
            <a:off x="257037" y="1752600"/>
            <a:ext cx="8662737" cy="3352800"/>
          </a:xfrm>
          <a:prstGeom prst="rect">
            <a:avLst/>
          </a:prstGeom>
        </p:spPr>
      </p:pic>
    </p:spTree>
    <p:extLst>
      <p:ext uri="{BB962C8B-B14F-4D97-AF65-F5344CB8AC3E}">
        <p14:creationId xmlns:p14="http://schemas.microsoft.com/office/powerpoint/2010/main" val="1801778427"/>
      </p:ext>
    </p:extLst>
  </p:cSld>
  <p:clrMapOvr>
    <a:masterClrMapping/>
  </p:clrMapOvr>
  <p:transition xmlns:p14="http://schemas.microsoft.com/office/powerpoint/2010/mai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sp>
        <p:nvSpPr>
          <p:cNvPr id="4" name="TextBox 3"/>
          <p:cNvSpPr txBox="1"/>
          <p:nvPr/>
        </p:nvSpPr>
        <p:spPr>
          <a:xfrm>
            <a:off x="1447800" y="457200"/>
            <a:ext cx="5898219" cy="830997"/>
          </a:xfrm>
          <a:prstGeom prst="rect">
            <a:avLst/>
          </a:prstGeom>
          <a:noFill/>
        </p:spPr>
        <p:txBody>
          <a:bodyPr wrap="none" rtlCol="0">
            <a:spAutoFit/>
          </a:bodyPr>
          <a:lstStyle/>
          <a:p>
            <a:r>
              <a:rPr lang="en-US" sz="2400" dirty="0" smtClean="0"/>
              <a:t>While in the process of filling out the form,</a:t>
            </a:r>
          </a:p>
          <a:p>
            <a:r>
              <a:rPr lang="en-US" sz="2400" dirty="0" smtClean="0"/>
              <a:t>the agent is asked a question:</a:t>
            </a:r>
            <a:endParaRPr lang="en-US" sz="2400" dirty="0"/>
          </a:p>
        </p:txBody>
      </p:sp>
      <p:pic>
        <p:nvPicPr>
          <p:cNvPr id="5" name="Picture 4"/>
          <p:cNvPicPr>
            <a:picLocks noChangeAspect="1"/>
          </p:cNvPicPr>
          <p:nvPr/>
        </p:nvPicPr>
        <p:blipFill>
          <a:blip r:embed="rId2"/>
          <a:stretch>
            <a:fillRect/>
          </a:stretch>
        </p:blipFill>
        <p:spPr>
          <a:xfrm>
            <a:off x="0" y="2882900"/>
            <a:ext cx="9144000" cy="1536700"/>
          </a:xfrm>
          <a:prstGeom prst="rect">
            <a:avLst/>
          </a:prstGeom>
        </p:spPr>
      </p:pic>
    </p:spTree>
    <p:extLst>
      <p:ext uri="{BB962C8B-B14F-4D97-AF65-F5344CB8AC3E}">
        <p14:creationId xmlns:p14="http://schemas.microsoft.com/office/powerpoint/2010/main" val="2532836138"/>
      </p:ext>
    </p:extLst>
  </p:cSld>
  <p:clrMapOvr>
    <a:masterClrMapping/>
  </p:clrMapOvr>
  <p:transition xmlns:p14="http://schemas.microsoft.com/office/powerpoint/2010/mai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sp>
        <p:nvSpPr>
          <p:cNvPr id="4" name="TextBox 3"/>
          <p:cNvSpPr txBox="1"/>
          <p:nvPr/>
        </p:nvSpPr>
        <p:spPr>
          <a:xfrm>
            <a:off x="30452" y="457200"/>
            <a:ext cx="3276600" cy="3046988"/>
          </a:xfrm>
          <a:prstGeom prst="rect">
            <a:avLst/>
          </a:prstGeom>
          <a:noFill/>
        </p:spPr>
        <p:txBody>
          <a:bodyPr wrap="square" rtlCol="0">
            <a:spAutoFit/>
          </a:bodyPr>
          <a:lstStyle/>
          <a:p>
            <a:r>
              <a:rPr lang="en-US" sz="2400" dirty="0" smtClean="0"/>
              <a:t>The agent processes this input, understands</a:t>
            </a:r>
            <a:br>
              <a:rPr lang="en-US" sz="2400" dirty="0" smtClean="0"/>
            </a:br>
            <a:r>
              <a:rPr lang="en-US" sz="2400" dirty="0" smtClean="0"/>
              <a:t>the meaning of the text and, as a result, puts a new goal, “Respond to REQUEST-INFO” </a:t>
            </a:r>
          </a:p>
          <a:p>
            <a:r>
              <a:rPr lang="en-US" sz="2400" dirty="0" smtClean="0"/>
              <a:t>n its agenda:</a:t>
            </a:r>
            <a:endParaRPr lang="en-US" sz="2400" dirty="0"/>
          </a:p>
        </p:txBody>
      </p:sp>
      <p:pic>
        <p:nvPicPr>
          <p:cNvPr id="5" name="Picture 4"/>
          <p:cNvPicPr>
            <a:picLocks noChangeAspect="1"/>
          </p:cNvPicPr>
          <p:nvPr/>
        </p:nvPicPr>
        <p:blipFill>
          <a:blip r:embed="rId2"/>
          <a:stretch>
            <a:fillRect/>
          </a:stretch>
        </p:blipFill>
        <p:spPr>
          <a:xfrm>
            <a:off x="3276600" y="31336"/>
            <a:ext cx="5678609" cy="6858000"/>
          </a:xfrm>
          <a:prstGeom prst="rect">
            <a:avLst/>
          </a:prstGeom>
        </p:spPr>
      </p:pic>
      <p:sp>
        <p:nvSpPr>
          <p:cNvPr id="6" name="Rectangle 2"/>
          <p:cNvSpPr>
            <a:spLocks/>
          </p:cNvSpPr>
          <p:nvPr/>
        </p:nvSpPr>
        <p:spPr bwMode="auto">
          <a:xfrm>
            <a:off x="3276600" y="4495800"/>
            <a:ext cx="3276600" cy="2362200"/>
          </a:xfrm>
          <a:prstGeom prst="rect">
            <a:avLst/>
          </a:prstGeom>
          <a:solidFill>
            <a:srgbClr val="F3FCFF">
              <a:alpha val="0"/>
            </a:srgbClr>
          </a:solidFill>
          <a:ln w="50800" cap="flat">
            <a:solidFill>
              <a:srgbClr val="FF0D23"/>
            </a:solidFill>
            <a:prstDash val="solid"/>
            <a:round/>
            <a:headEnd type="none" w="med" len="med"/>
            <a:tailEnd type="none" w="med" len="med"/>
          </a:ln>
        </p:spPr>
        <p:txBody>
          <a:bodyPr lIns="0" tIns="0" rIns="0" bIns="0"/>
          <a:lstStyle/>
          <a:p>
            <a:endParaRPr lang="en-US"/>
          </a:p>
        </p:txBody>
      </p:sp>
    </p:spTree>
    <p:extLst>
      <p:ext uri="{BB962C8B-B14F-4D97-AF65-F5344CB8AC3E}">
        <p14:creationId xmlns:p14="http://schemas.microsoft.com/office/powerpoint/2010/main" val="3270927912"/>
      </p:ext>
    </p:extLst>
  </p:cSld>
  <p:clrMapOvr>
    <a:masterClrMapping/>
  </p:clrMapOvr>
  <p:transition xmlns:p14="http://schemas.microsoft.com/office/powerpoint/2010/mai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sp>
        <p:nvSpPr>
          <p:cNvPr id="4" name="TextBox 3"/>
          <p:cNvSpPr txBox="1"/>
          <p:nvPr/>
        </p:nvSpPr>
        <p:spPr>
          <a:xfrm>
            <a:off x="228600" y="762000"/>
            <a:ext cx="3505200" cy="1200328"/>
          </a:xfrm>
          <a:prstGeom prst="rect">
            <a:avLst/>
          </a:prstGeom>
          <a:noFill/>
        </p:spPr>
        <p:txBody>
          <a:bodyPr wrap="square" rtlCol="0">
            <a:spAutoFit/>
          </a:bodyPr>
          <a:lstStyle/>
          <a:p>
            <a:r>
              <a:rPr lang="en-US" sz="2400" dirty="0" smtClean="0"/>
              <a:t>Next, it runs the goal</a:t>
            </a:r>
            <a:br>
              <a:rPr lang="en-US" sz="2400" dirty="0" smtClean="0"/>
            </a:br>
            <a:r>
              <a:rPr lang="en-US" sz="2400" dirty="0" smtClean="0"/>
              <a:t>scheduling and the plan selection functions:</a:t>
            </a:r>
            <a:endParaRPr lang="en-US" sz="2400" dirty="0"/>
          </a:p>
        </p:txBody>
      </p:sp>
      <p:pic>
        <p:nvPicPr>
          <p:cNvPr id="2" name="Picture 1"/>
          <p:cNvPicPr>
            <a:picLocks noChangeAspect="1"/>
          </p:cNvPicPr>
          <p:nvPr/>
        </p:nvPicPr>
        <p:blipFill>
          <a:blip r:embed="rId2"/>
          <a:stretch>
            <a:fillRect/>
          </a:stretch>
        </p:blipFill>
        <p:spPr>
          <a:xfrm>
            <a:off x="3810000" y="381000"/>
            <a:ext cx="4800600" cy="6142182"/>
          </a:xfrm>
          <a:prstGeom prst="rect">
            <a:avLst/>
          </a:prstGeom>
        </p:spPr>
      </p:pic>
    </p:spTree>
    <p:extLst>
      <p:ext uri="{BB962C8B-B14F-4D97-AF65-F5344CB8AC3E}">
        <p14:creationId xmlns:p14="http://schemas.microsoft.com/office/powerpoint/2010/main" val="2907966614"/>
      </p:ext>
    </p:extLst>
  </p:cSld>
  <p:clrMapOvr>
    <a:masterClrMapping/>
  </p:clrMapOvr>
  <p:transition xmlns:p14="http://schemas.microsoft.com/office/powerpoint/2010/mai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sp>
        <p:nvSpPr>
          <p:cNvPr id="4" name="TextBox 3"/>
          <p:cNvSpPr txBox="1"/>
          <p:nvPr/>
        </p:nvSpPr>
        <p:spPr>
          <a:xfrm>
            <a:off x="228600" y="762000"/>
            <a:ext cx="7391400" cy="461665"/>
          </a:xfrm>
          <a:prstGeom prst="rect">
            <a:avLst/>
          </a:prstGeom>
          <a:noFill/>
        </p:spPr>
        <p:txBody>
          <a:bodyPr wrap="square" rtlCol="0">
            <a:spAutoFit/>
          </a:bodyPr>
          <a:lstStyle/>
          <a:p>
            <a:r>
              <a:rPr lang="en-US" sz="2400" dirty="0" smtClean="0"/>
              <a:t>Next, the plan finishes, and</a:t>
            </a:r>
            <a:r>
              <a:rPr lang="en-US" sz="2400" dirty="0"/>
              <a:t> </a:t>
            </a:r>
            <a:r>
              <a:rPr lang="en-US" sz="2400" dirty="0" smtClean="0"/>
              <a:t>a response is produced: </a:t>
            </a:r>
            <a:endParaRPr lang="en-US" sz="2400" dirty="0"/>
          </a:p>
        </p:txBody>
      </p:sp>
      <p:pic>
        <p:nvPicPr>
          <p:cNvPr id="5" name="Picture 4"/>
          <p:cNvPicPr>
            <a:picLocks noChangeAspect="1"/>
          </p:cNvPicPr>
          <p:nvPr/>
        </p:nvPicPr>
        <p:blipFill>
          <a:blip r:embed="rId2"/>
          <a:stretch>
            <a:fillRect/>
          </a:stretch>
        </p:blipFill>
        <p:spPr>
          <a:xfrm>
            <a:off x="457200" y="1600200"/>
            <a:ext cx="8031238" cy="1219200"/>
          </a:xfrm>
          <a:prstGeom prst="rect">
            <a:avLst/>
          </a:prstGeom>
        </p:spPr>
      </p:pic>
      <p:sp>
        <p:nvSpPr>
          <p:cNvPr id="7" name="TextBox 6"/>
          <p:cNvSpPr txBox="1"/>
          <p:nvPr/>
        </p:nvSpPr>
        <p:spPr>
          <a:xfrm>
            <a:off x="381000" y="3124200"/>
            <a:ext cx="8077200" cy="830997"/>
          </a:xfrm>
          <a:prstGeom prst="rect">
            <a:avLst/>
          </a:prstGeom>
          <a:noFill/>
        </p:spPr>
        <p:txBody>
          <a:bodyPr wrap="square" rtlCol="0">
            <a:spAutoFit/>
          </a:bodyPr>
          <a:lstStyle/>
          <a:p>
            <a:r>
              <a:rPr lang="en-US" sz="2400" dirty="0" smtClean="0"/>
              <a:t>And the agent returns to executing the plan that was</a:t>
            </a:r>
            <a:br>
              <a:rPr lang="en-US" sz="2400" dirty="0" smtClean="0"/>
            </a:br>
            <a:r>
              <a:rPr lang="en-US" sz="2400" dirty="0" smtClean="0"/>
              <a:t>interrupted: </a:t>
            </a:r>
            <a:endParaRPr lang="en-US" sz="2400" dirty="0"/>
          </a:p>
        </p:txBody>
      </p:sp>
      <p:pic>
        <p:nvPicPr>
          <p:cNvPr id="8" name="Picture 7"/>
          <p:cNvPicPr>
            <a:picLocks noChangeAspect="1"/>
          </p:cNvPicPr>
          <p:nvPr/>
        </p:nvPicPr>
        <p:blipFill>
          <a:blip r:embed="rId3"/>
          <a:stretch>
            <a:fillRect/>
          </a:stretch>
        </p:blipFill>
        <p:spPr>
          <a:xfrm>
            <a:off x="1295400" y="4038600"/>
            <a:ext cx="7304379" cy="2286000"/>
          </a:xfrm>
          <a:prstGeom prst="rect">
            <a:avLst/>
          </a:prstGeom>
        </p:spPr>
      </p:pic>
    </p:spTree>
    <p:extLst>
      <p:ext uri="{BB962C8B-B14F-4D97-AF65-F5344CB8AC3E}">
        <p14:creationId xmlns:p14="http://schemas.microsoft.com/office/powerpoint/2010/main" val="935129402"/>
      </p:ext>
    </p:extLst>
  </p:cSld>
  <p:clrMapOvr>
    <a:masterClrMapping/>
  </p:clrMapOvr>
  <p:transition xmlns:p14="http://schemas.microsoft.com/office/powerpoint/2010/mai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5400" y="2667000"/>
            <a:ext cx="6806220" cy="830997"/>
          </a:xfrm>
          <a:prstGeom prst="rect">
            <a:avLst/>
          </a:prstGeom>
          <a:noFill/>
        </p:spPr>
        <p:txBody>
          <a:bodyPr wrap="none" rtlCol="0">
            <a:spAutoFit/>
          </a:bodyPr>
          <a:lstStyle/>
          <a:p>
            <a:r>
              <a:rPr lang="en-US" sz="2400" dirty="0" smtClean="0"/>
              <a:t>B. Choosing plans and generating verbal actions</a:t>
            </a:r>
          </a:p>
          <a:p>
            <a:r>
              <a:rPr lang="en-US" sz="2400" dirty="0" smtClean="0"/>
              <a:t>(dialog turns)</a:t>
            </a:r>
            <a:endParaRPr lang="en-US" sz="2400" dirty="0"/>
          </a:p>
        </p:txBody>
      </p:sp>
    </p:spTree>
    <p:extLst>
      <p:ext uri="{BB962C8B-B14F-4D97-AF65-F5344CB8AC3E}">
        <p14:creationId xmlns:p14="http://schemas.microsoft.com/office/powerpoint/2010/main" val="1597581208"/>
      </p:ext>
    </p:extLst>
  </p:cSld>
  <p:clrMapOvr>
    <a:masterClrMapping/>
  </p:clrMapOvr>
  <p:transition xmlns:p14="http://schemas.microsoft.com/office/powerpoint/2010/mai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838200"/>
            <a:ext cx="7854208" cy="4893647"/>
          </a:xfrm>
          <a:prstGeom prst="rect">
            <a:avLst/>
          </a:prstGeom>
          <a:noFill/>
        </p:spPr>
        <p:txBody>
          <a:bodyPr wrap="none" rtlCol="0">
            <a:spAutoFit/>
          </a:bodyPr>
          <a:lstStyle/>
          <a:p>
            <a:r>
              <a:rPr lang="en-US" sz="2400" dirty="0" smtClean="0"/>
              <a:t>                        </a:t>
            </a:r>
            <a:r>
              <a:rPr lang="en-US" sz="2800" b="1" dirty="0" smtClean="0"/>
              <a:t>Setting the Stage 3</a:t>
            </a:r>
          </a:p>
          <a:p>
            <a:endParaRPr lang="en-US" sz="2400" dirty="0"/>
          </a:p>
          <a:p>
            <a:r>
              <a:rPr lang="en-US" sz="2000" dirty="0" smtClean="0"/>
              <a:t>We realize that our program of studies is very </a:t>
            </a:r>
            <a:r>
              <a:rPr lang="en-US" sz="2000" b="1" dirty="0" smtClean="0"/>
              <a:t>ambitious</a:t>
            </a:r>
            <a:r>
              <a:rPr lang="en-US" sz="2000" dirty="0"/>
              <a:t>.</a:t>
            </a:r>
            <a:r>
              <a:rPr lang="en-US" sz="2000" dirty="0" smtClean="0"/>
              <a:t> However,</a:t>
            </a:r>
          </a:p>
          <a:p>
            <a:r>
              <a:rPr lang="en-US" sz="2000" dirty="0"/>
              <a:t>w</a:t>
            </a:r>
            <a:r>
              <a:rPr lang="en-US" sz="2000" dirty="0" smtClean="0"/>
              <a:t>e also believe that useful novel envelope-pushing applications are</a:t>
            </a:r>
            <a:br>
              <a:rPr lang="en-US" sz="2000" dirty="0" smtClean="0"/>
            </a:br>
            <a:r>
              <a:rPr lang="en-US" sz="2000" dirty="0" smtClean="0"/>
              <a:t>feasible at </a:t>
            </a:r>
            <a:r>
              <a:rPr lang="en-US" sz="2000" smtClean="0"/>
              <a:t>this time.</a:t>
            </a:r>
            <a:endParaRPr lang="en-US" sz="2000" dirty="0" smtClean="0"/>
          </a:p>
          <a:p>
            <a:endParaRPr lang="en-US" sz="2000" dirty="0"/>
          </a:p>
          <a:p>
            <a:r>
              <a:rPr lang="en-US" sz="2000" dirty="0" smtClean="0"/>
              <a:t>As a result, we have developed a </a:t>
            </a:r>
            <a:r>
              <a:rPr lang="en-US" sz="2000" b="1" dirty="0" smtClean="0"/>
              <a:t>research methodology </a:t>
            </a:r>
            <a:r>
              <a:rPr lang="en-US" sz="2000" dirty="0" smtClean="0"/>
              <a:t>that</a:t>
            </a:r>
            <a:br>
              <a:rPr lang="en-US" sz="2000" dirty="0" smtClean="0"/>
            </a:br>
            <a:r>
              <a:rPr lang="en-US" sz="2000" dirty="0" smtClean="0"/>
              <a:t>anticipates the continuing need to adopt new theories of the </a:t>
            </a:r>
            <a:br>
              <a:rPr lang="en-US" sz="2000" dirty="0" smtClean="0"/>
            </a:br>
            <a:r>
              <a:rPr lang="en-US" sz="2000" dirty="0" smtClean="0"/>
              <a:t>various phenomena relevant to intelligent agent modeling.</a:t>
            </a:r>
          </a:p>
          <a:p>
            <a:endParaRPr lang="en-US" sz="2000" dirty="0"/>
          </a:p>
          <a:p>
            <a:r>
              <a:rPr lang="en-US" sz="2000" dirty="0" smtClean="0"/>
              <a:t>Moreover, we have developed and are continuously enhancing</a:t>
            </a:r>
            <a:br>
              <a:rPr lang="en-US" sz="2000" dirty="0" smtClean="0"/>
            </a:br>
            <a:r>
              <a:rPr lang="en-US" sz="2000" dirty="0" smtClean="0"/>
              <a:t>a </a:t>
            </a:r>
            <a:r>
              <a:rPr lang="en-US" sz="2000" b="1" dirty="0" smtClean="0"/>
              <a:t>researcher’s toolkit </a:t>
            </a:r>
            <a:r>
              <a:rPr lang="en-US" sz="2000" dirty="0" smtClean="0"/>
              <a:t>that facilitates assembly of application</a:t>
            </a:r>
            <a:br>
              <a:rPr lang="en-US" sz="2000" dirty="0" smtClean="0"/>
            </a:br>
            <a:r>
              <a:rPr lang="en-US" sz="2000" dirty="0" smtClean="0"/>
              <a:t>systems, experimentation with these systems and their </a:t>
            </a:r>
            <a:br>
              <a:rPr lang="en-US" sz="2000" dirty="0" smtClean="0"/>
            </a:br>
            <a:r>
              <a:rPr lang="en-US" sz="2000" dirty="0" smtClean="0"/>
              <a:t>evaluation, and acquisition and modification of static and </a:t>
            </a:r>
            <a:br>
              <a:rPr lang="en-US" sz="2000" dirty="0" smtClean="0"/>
            </a:br>
            <a:r>
              <a:rPr lang="en-US" sz="2000" dirty="0" smtClean="0"/>
              <a:t>dynamic knowledge resources for specific system configurations. </a:t>
            </a:r>
          </a:p>
        </p:txBody>
      </p:sp>
    </p:spTree>
    <p:extLst>
      <p:ext uri="{BB962C8B-B14F-4D97-AF65-F5344CB8AC3E}">
        <p14:creationId xmlns:p14="http://schemas.microsoft.com/office/powerpoint/2010/main" val="3551603611"/>
      </p:ext>
    </p:extLst>
  </p:cSld>
  <p:clrMapOvr>
    <a:masterClrMapping/>
  </p:clrMapOvr>
  <p:transition xmlns:p14="http://schemas.microsoft.com/office/powerpoint/2010/mai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229600" cy="6248400"/>
          </a:xfrm>
        </p:spPr>
        <p:txBody>
          <a:bodyPr/>
          <a:lstStyle/>
          <a:p>
            <a:pPr marL="39688" indent="0">
              <a:buNone/>
            </a:pPr>
            <a:endParaRPr lang="en-US" sz="2400" dirty="0" smtClean="0"/>
          </a:p>
          <a:p>
            <a:pPr marL="39688" indent="0">
              <a:buNone/>
            </a:pPr>
            <a:endParaRPr lang="en-US" sz="2400" dirty="0" smtClean="0"/>
          </a:p>
          <a:p>
            <a:pPr marL="39688" indent="0">
              <a:buNone/>
            </a:pPr>
            <a:endParaRPr lang="en-US" sz="2400" dirty="0"/>
          </a:p>
        </p:txBody>
      </p:sp>
      <p:sp>
        <p:nvSpPr>
          <p:cNvPr id="2" name="TextBox 1"/>
          <p:cNvSpPr txBox="1"/>
          <p:nvPr/>
        </p:nvSpPr>
        <p:spPr>
          <a:xfrm>
            <a:off x="1295400" y="304800"/>
            <a:ext cx="6678656" cy="523220"/>
          </a:xfrm>
          <a:prstGeom prst="rect">
            <a:avLst/>
          </a:prstGeom>
          <a:noFill/>
        </p:spPr>
        <p:txBody>
          <a:bodyPr wrap="none" rtlCol="0">
            <a:spAutoFit/>
          </a:bodyPr>
          <a:lstStyle/>
          <a:p>
            <a:r>
              <a:rPr lang="en-US" sz="2800" dirty="0" smtClean="0"/>
              <a:t>Different agents choose different plans…</a:t>
            </a:r>
            <a:endParaRPr lang="en-US" sz="2800" dirty="0"/>
          </a:p>
        </p:txBody>
      </p:sp>
      <p:sp>
        <p:nvSpPr>
          <p:cNvPr id="4" name="TextBox 3"/>
          <p:cNvSpPr txBox="1"/>
          <p:nvPr/>
        </p:nvSpPr>
        <p:spPr>
          <a:xfrm>
            <a:off x="152400" y="914400"/>
            <a:ext cx="1837637" cy="400110"/>
          </a:xfrm>
          <a:prstGeom prst="rect">
            <a:avLst/>
          </a:prstGeom>
          <a:noFill/>
        </p:spPr>
        <p:txBody>
          <a:bodyPr wrap="none" rtlCol="0">
            <a:spAutoFit/>
          </a:bodyPr>
          <a:lstStyle/>
          <a:p>
            <a:r>
              <a:rPr lang="en-US" sz="2000" dirty="0" smtClean="0"/>
              <a:t>“Marta Smart”:</a:t>
            </a:r>
            <a:endParaRPr lang="en-US" sz="2000" dirty="0"/>
          </a:p>
        </p:txBody>
      </p:sp>
      <p:sp>
        <p:nvSpPr>
          <p:cNvPr id="7" name="TextBox 6"/>
          <p:cNvSpPr txBox="1"/>
          <p:nvPr/>
        </p:nvSpPr>
        <p:spPr>
          <a:xfrm>
            <a:off x="4800600" y="914400"/>
            <a:ext cx="1837763" cy="400110"/>
          </a:xfrm>
          <a:prstGeom prst="rect">
            <a:avLst/>
          </a:prstGeom>
          <a:noFill/>
        </p:spPr>
        <p:txBody>
          <a:bodyPr wrap="none" rtlCol="0">
            <a:spAutoFit/>
          </a:bodyPr>
          <a:lstStyle/>
          <a:p>
            <a:r>
              <a:rPr lang="en-US" sz="2000" dirty="0" smtClean="0"/>
              <a:t>“Marta Dumb”:</a:t>
            </a:r>
            <a:endParaRPr lang="en-US" sz="2000" dirty="0"/>
          </a:p>
        </p:txBody>
      </p:sp>
      <p:pic>
        <p:nvPicPr>
          <p:cNvPr id="13" name="Picture 12"/>
          <p:cNvPicPr>
            <a:picLocks noChangeAspect="1"/>
          </p:cNvPicPr>
          <p:nvPr/>
        </p:nvPicPr>
        <p:blipFill>
          <a:blip r:embed="rId2"/>
          <a:stretch>
            <a:fillRect/>
          </a:stretch>
        </p:blipFill>
        <p:spPr>
          <a:xfrm>
            <a:off x="228600" y="1447800"/>
            <a:ext cx="3429000" cy="3644900"/>
          </a:xfrm>
          <a:prstGeom prst="rect">
            <a:avLst/>
          </a:prstGeom>
        </p:spPr>
      </p:pic>
      <p:pic>
        <p:nvPicPr>
          <p:cNvPr id="14" name="Picture 13"/>
          <p:cNvPicPr>
            <a:picLocks noChangeAspect="1"/>
          </p:cNvPicPr>
          <p:nvPr/>
        </p:nvPicPr>
        <p:blipFill>
          <a:blip r:embed="rId3"/>
          <a:stretch>
            <a:fillRect/>
          </a:stretch>
        </p:blipFill>
        <p:spPr>
          <a:xfrm>
            <a:off x="4800600" y="1447800"/>
            <a:ext cx="3492500" cy="3746500"/>
          </a:xfrm>
          <a:prstGeom prst="rect">
            <a:avLst/>
          </a:prstGeom>
        </p:spPr>
      </p:pic>
    </p:spTree>
    <p:extLst>
      <p:ext uri="{BB962C8B-B14F-4D97-AF65-F5344CB8AC3E}">
        <p14:creationId xmlns:p14="http://schemas.microsoft.com/office/powerpoint/2010/main" val="3841345525"/>
      </p:ext>
    </p:extLst>
  </p:cSld>
  <p:clrMapOvr>
    <a:masterClrMapping/>
  </p:clrMapOvr>
  <p:transition xmlns:p14="http://schemas.microsoft.com/office/powerpoint/2010/mai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2400"/>
            <a:ext cx="8229600" cy="6248400"/>
          </a:xfrm>
        </p:spPr>
        <p:txBody>
          <a:bodyPr/>
          <a:lstStyle/>
          <a:p>
            <a:pPr marL="39688" indent="0">
              <a:buNone/>
            </a:pPr>
            <a:endParaRPr lang="en-US" sz="2400" dirty="0" smtClean="0"/>
          </a:p>
          <a:p>
            <a:pPr marL="39688" indent="0">
              <a:buNone/>
            </a:pPr>
            <a:endParaRPr lang="en-US" sz="2400" dirty="0" smtClean="0"/>
          </a:p>
          <a:p>
            <a:pPr marL="39688" indent="0">
              <a:buNone/>
            </a:pPr>
            <a:endParaRPr lang="en-US" sz="2400" dirty="0"/>
          </a:p>
        </p:txBody>
      </p:sp>
      <p:sp>
        <p:nvSpPr>
          <p:cNvPr id="2" name="TextBox 1"/>
          <p:cNvSpPr txBox="1"/>
          <p:nvPr/>
        </p:nvSpPr>
        <p:spPr>
          <a:xfrm>
            <a:off x="1447800" y="152400"/>
            <a:ext cx="6006798" cy="523220"/>
          </a:xfrm>
          <a:prstGeom prst="rect">
            <a:avLst/>
          </a:prstGeom>
          <a:noFill/>
        </p:spPr>
        <p:txBody>
          <a:bodyPr wrap="none" rtlCol="0">
            <a:spAutoFit/>
          </a:bodyPr>
          <a:lstStyle/>
          <a:p>
            <a:r>
              <a:rPr lang="en-US" sz="2800" dirty="0" smtClean="0"/>
              <a:t>… and generate different responses:</a:t>
            </a:r>
            <a:endParaRPr lang="en-US" sz="2800" dirty="0"/>
          </a:p>
        </p:txBody>
      </p:sp>
      <p:sp>
        <p:nvSpPr>
          <p:cNvPr id="4" name="TextBox 3"/>
          <p:cNvSpPr txBox="1"/>
          <p:nvPr/>
        </p:nvSpPr>
        <p:spPr>
          <a:xfrm>
            <a:off x="152400" y="914400"/>
            <a:ext cx="1837637" cy="400110"/>
          </a:xfrm>
          <a:prstGeom prst="rect">
            <a:avLst/>
          </a:prstGeom>
          <a:noFill/>
        </p:spPr>
        <p:txBody>
          <a:bodyPr wrap="none" rtlCol="0">
            <a:spAutoFit/>
          </a:bodyPr>
          <a:lstStyle/>
          <a:p>
            <a:r>
              <a:rPr lang="en-US" sz="2000" dirty="0" smtClean="0"/>
              <a:t>“Marta Smart”:</a:t>
            </a:r>
            <a:endParaRPr lang="en-US" sz="2000" dirty="0"/>
          </a:p>
        </p:txBody>
      </p:sp>
      <p:pic>
        <p:nvPicPr>
          <p:cNvPr id="5" name="Picture 4"/>
          <p:cNvPicPr>
            <a:picLocks noChangeAspect="1"/>
          </p:cNvPicPr>
          <p:nvPr/>
        </p:nvPicPr>
        <p:blipFill>
          <a:blip r:embed="rId2"/>
          <a:stretch>
            <a:fillRect/>
          </a:stretch>
        </p:blipFill>
        <p:spPr>
          <a:xfrm>
            <a:off x="2286000" y="838200"/>
            <a:ext cx="7099300" cy="1612900"/>
          </a:xfrm>
          <a:prstGeom prst="rect">
            <a:avLst/>
          </a:prstGeom>
        </p:spPr>
      </p:pic>
      <p:sp>
        <p:nvSpPr>
          <p:cNvPr id="7" name="TextBox 6"/>
          <p:cNvSpPr txBox="1"/>
          <p:nvPr/>
        </p:nvSpPr>
        <p:spPr>
          <a:xfrm>
            <a:off x="152400" y="2438400"/>
            <a:ext cx="1837763" cy="400110"/>
          </a:xfrm>
          <a:prstGeom prst="rect">
            <a:avLst/>
          </a:prstGeom>
          <a:noFill/>
        </p:spPr>
        <p:txBody>
          <a:bodyPr wrap="none" rtlCol="0">
            <a:spAutoFit/>
          </a:bodyPr>
          <a:lstStyle/>
          <a:p>
            <a:r>
              <a:rPr lang="en-US" sz="2000" dirty="0" smtClean="0"/>
              <a:t>“Marta Dumb”:</a:t>
            </a:r>
            <a:endParaRPr lang="en-US" sz="2000" dirty="0"/>
          </a:p>
        </p:txBody>
      </p:sp>
      <p:pic>
        <p:nvPicPr>
          <p:cNvPr id="8" name="Picture 7"/>
          <p:cNvPicPr>
            <a:picLocks noChangeAspect="1"/>
          </p:cNvPicPr>
          <p:nvPr/>
        </p:nvPicPr>
        <p:blipFill>
          <a:blip r:embed="rId3"/>
          <a:stretch>
            <a:fillRect/>
          </a:stretch>
        </p:blipFill>
        <p:spPr>
          <a:xfrm>
            <a:off x="2286000" y="2514600"/>
            <a:ext cx="3746500" cy="1206500"/>
          </a:xfrm>
          <a:prstGeom prst="rect">
            <a:avLst/>
          </a:prstGeom>
        </p:spPr>
      </p:pic>
      <p:pic>
        <p:nvPicPr>
          <p:cNvPr id="9" name="Picture 8"/>
          <p:cNvPicPr>
            <a:picLocks noChangeAspect="1"/>
          </p:cNvPicPr>
          <p:nvPr/>
        </p:nvPicPr>
        <p:blipFill>
          <a:blip r:embed="rId4"/>
          <a:stretch>
            <a:fillRect/>
          </a:stretch>
        </p:blipFill>
        <p:spPr>
          <a:xfrm>
            <a:off x="2286000" y="3886200"/>
            <a:ext cx="6464300" cy="1638300"/>
          </a:xfrm>
          <a:prstGeom prst="rect">
            <a:avLst/>
          </a:prstGeom>
        </p:spPr>
      </p:pic>
      <p:sp>
        <p:nvSpPr>
          <p:cNvPr id="10" name="TextBox 9"/>
          <p:cNvSpPr txBox="1"/>
          <p:nvPr/>
        </p:nvSpPr>
        <p:spPr>
          <a:xfrm>
            <a:off x="152400" y="3810000"/>
            <a:ext cx="2108520" cy="400110"/>
          </a:xfrm>
          <a:prstGeom prst="rect">
            <a:avLst/>
          </a:prstGeom>
          <a:noFill/>
        </p:spPr>
        <p:txBody>
          <a:bodyPr wrap="none" rtlCol="0">
            <a:spAutoFit/>
          </a:bodyPr>
          <a:lstStyle/>
          <a:p>
            <a:r>
              <a:rPr lang="en-US" sz="2000" dirty="0" smtClean="0"/>
              <a:t>“Thomas Smart”:</a:t>
            </a:r>
            <a:endParaRPr lang="en-US" sz="2000" dirty="0"/>
          </a:p>
        </p:txBody>
      </p:sp>
      <p:sp>
        <p:nvSpPr>
          <p:cNvPr id="11" name="TextBox 10"/>
          <p:cNvSpPr txBox="1"/>
          <p:nvPr/>
        </p:nvSpPr>
        <p:spPr>
          <a:xfrm>
            <a:off x="152400" y="5410200"/>
            <a:ext cx="2108645" cy="400110"/>
          </a:xfrm>
          <a:prstGeom prst="rect">
            <a:avLst/>
          </a:prstGeom>
          <a:noFill/>
        </p:spPr>
        <p:txBody>
          <a:bodyPr wrap="none" rtlCol="0">
            <a:spAutoFit/>
          </a:bodyPr>
          <a:lstStyle/>
          <a:p>
            <a:r>
              <a:rPr lang="en-US" sz="2000" dirty="0" smtClean="0"/>
              <a:t>“Thomas Dumb”:</a:t>
            </a:r>
            <a:endParaRPr lang="en-US" sz="2000" dirty="0"/>
          </a:p>
        </p:txBody>
      </p:sp>
      <p:pic>
        <p:nvPicPr>
          <p:cNvPr id="12" name="Picture 11"/>
          <p:cNvPicPr>
            <a:picLocks noChangeAspect="1"/>
          </p:cNvPicPr>
          <p:nvPr/>
        </p:nvPicPr>
        <p:blipFill>
          <a:blip r:embed="rId5"/>
          <a:stretch>
            <a:fillRect/>
          </a:stretch>
        </p:blipFill>
        <p:spPr>
          <a:xfrm>
            <a:off x="2286000" y="5486400"/>
            <a:ext cx="5219700" cy="1219200"/>
          </a:xfrm>
          <a:prstGeom prst="rect">
            <a:avLst/>
          </a:prstGeom>
        </p:spPr>
      </p:pic>
    </p:spTree>
    <p:extLst>
      <p:ext uri="{BB962C8B-B14F-4D97-AF65-F5344CB8AC3E}">
        <p14:creationId xmlns:p14="http://schemas.microsoft.com/office/powerpoint/2010/main" val="2367362951"/>
      </p:ext>
    </p:extLst>
  </p:cSld>
  <p:clrMapOvr>
    <a:masterClrMapping/>
  </p:clrMapOvr>
  <p:transition xmlns:p14="http://schemas.microsoft.com/office/powerpoint/2010/mai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304800"/>
            <a:ext cx="8229600" cy="6248400"/>
          </a:xfrm>
        </p:spPr>
        <p:txBody>
          <a:bodyPr/>
          <a:lstStyle/>
          <a:p>
            <a:pPr marL="39688" indent="0">
              <a:buNone/>
            </a:pPr>
            <a:endParaRPr lang="en-US" sz="2400" dirty="0" smtClean="0"/>
          </a:p>
          <a:p>
            <a:pPr marL="39688" indent="0">
              <a:buNone/>
            </a:pPr>
            <a:endParaRPr lang="en-US" sz="2400" dirty="0"/>
          </a:p>
        </p:txBody>
      </p:sp>
    </p:spTree>
    <p:extLst>
      <p:ext uri="{BB962C8B-B14F-4D97-AF65-F5344CB8AC3E}">
        <p14:creationId xmlns:p14="http://schemas.microsoft.com/office/powerpoint/2010/main" val="868981651"/>
      </p:ext>
    </p:extLst>
  </p:cSld>
  <p:clrMapOvr>
    <a:masterClrMapping/>
  </p:clrMapOvr>
  <p:transition xmlns:p14="http://schemas.microsoft.com/office/powerpoint/2010/mai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
          <p:cNvSpPr>
            <a:spLocks/>
          </p:cNvSpPr>
          <p:nvPr/>
        </p:nvSpPr>
        <p:spPr bwMode="auto">
          <a:xfrm>
            <a:off x="215900" y="228600"/>
            <a:ext cx="8928100" cy="657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p>
            <a:pPr marL="39688">
              <a:tabLst>
                <a:tab pos="6350" algn="l"/>
                <a:tab pos="6350" algn="l"/>
              </a:tabLst>
            </a:pPr>
            <a:r>
              <a:rPr lang="en-US" sz="2800" dirty="0">
                <a:solidFill>
                  <a:schemeClr val="tx2">
                    <a:lumMod val="95000"/>
                    <a:lumOff val="5000"/>
                  </a:schemeClr>
                </a:solidFill>
                <a:ea typeface="ＭＳ Ｐゴシック" charset="0"/>
                <a:cs typeface="Arial" charset="0"/>
              </a:rPr>
              <a:t>References</a:t>
            </a:r>
            <a:r>
              <a:rPr lang="en-US" dirty="0">
                <a:solidFill>
                  <a:schemeClr val="tx1"/>
                </a:solidFill>
                <a:ea typeface="ＭＳ Ｐゴシック" charset="0"/>
                <a:cs typeface="Arial" charset="0"/>
              </a:rPr>
              <a:t> </a:t>
            </a:r>
            <a:r>
              <a:rPr lang="en-US" sz="1800" dirty="0">
                <a:solidFill>
                  <a:schemeClr val="tx1"/>
                </a:solidFill>
                <a:ea typeface="ＭＳ Ｐゴシック" charset="0"/>
                <a:cs typeface="Arial" charset="0"/>
              </a:rPr>
              <a:t>(related to the domain of clinical medicine)</a:t>
            </a:r>
          </a:p>
          <a:p>
            <a:pPr marL="39688">
              <a:tabLst>
                <a:tab pos="6350" algn="l"/>
                <a:tab pos="6350" algn="l"/>
              </a:tabLst>
            </a:pPr>
            <a:r>
              <a:rPr lang="en-US" sz="1300" b="1" dirty="0">
                <a:solidFill>
                  <a:schemeClr val="tx1"/>
                </a:solidFill>
                <a:ea typeface="ヒラギノ角ゴ ProN W6" charset="0"/>
                <a:cs typeface="ヒラギノ角ゴ ProN W6" charset="0"/>
              </a:rPr>
              <a:t/>
            </a:r>
            <a:br>
              <a:rPr lang="en-US" sz="1300" b="1" dirty="0">
                <a:solidFill>
                  <a:schemeClr val="tx1"/>
                </a:solidFill>
                <a:ea typeface="ヒラギノ角ゴ ProN W6" charset="0"/>
                <a:cs typeface="ヒラギノ角ゴ ProN W6" charset="0"/>
              </a:rPr>
            </a:br>
            <a:r>
              <a:rPr lang="en-US" sz="1300" b="1" dirty="0">
                <a:solidFill>
                  <a:schemeClr val="tx1"/>
                </a:solidFill>
                <a:ea typeface="ヒラギノ角ゴ ProN W6" charset="0"/>
                <a:cs typeface="ヒラギノ角ゴ ProN W6" charset="0"/>
              </a:rPr>
              <a:t>Physiological Agent</a:t>
            </a:r>
          </a:p>
          <a:p>
            <a:pPr marL="39688">
              <a:tabLst>
                <a:tab pos="6350" algn="l"/>
                <a:tab pos="6350" algn="l"/>
              </a:tabLst>
            </a:pPr>
            <a:endParaRPr lang="en-US" sz="1300" b="1" dirty="0">
              <a:solidFill>
                <a:schemeClr val="tx1"/>
              </a:solidFill>
              <a:ea typeface="ヒラギノ角ゴ ProN W6" charset="0"/>
              <a:cs typeface="ヒラギノ角ゴ ProN W6" charset="0"/>
            </a:endParaRPr>
          </a:p>
          <a:p>
            <a:pPr marL="39688">
              <a:tabLst>
                <a:tab pos="6350" algn="l"/>
                <a:tab pos="6350" algn="l"/>
              </a:tabLst>
            </a:pPr>
            <a:r>
              <a:rPr lang="en-US" sz="1300" dirty="0" err="1">
                <a:solidFill>
                  <a:srgbClr val="000000"/>
                </a:solidFill>
                <a:ea typeface="ＭＳ Ｐゴシック" charset="0"/>
                <a:cs typeface="Arial" charset="0"/>
              </a:rPr>
              <a:t>McShane</a:t>
            </a:r>
            <a:r>
              <a:rPr lang="en-US" sz="1300" dirty="0">
                <a:solidFill>
                  <a:srgbClr val="000000"/>
                </a:solidFill>
                <a:ea typeface="ＭＳ Ｐゴシック" charset="0"/>
                <a:cs typeface="Arial" charset="0"/>
              </a:rPr>
              <a:t>, M., G. </a:t>
            </a:r>
            <a:r>
              <a:rPr lang="en-US" sz="1300" dirty="0" err="1">
                <a:solidFill>
                  <a:srgbClr val="000000"/>
                </a:solidFill>
                <a:ea typeface="ＭＳ Ｐゴシック" charset="0"/>
                <a:cs typeface="Arial" charset="0"/>
              </a:rPr>
              <a:t>Fantry</a:t>
            </a:r>
            <a:r>
              <a:rPr lang="en-US" sz="1300" dirty="0">
                <a:solidFill>
                  <a:srgbClr val="000000"/>
                </a:solidFill>
                <a:ea typeface="ＭＳ Ｐゴシック" charset="0"/>
                <a:cs typeface="Arial" charset="0"/>
              </a:rPr>
              <a:t>, S. Beale, S. Nirenburg, B. Jarrell. 2007. Disease interaction in cognitive simulations for medical training. </a:t>
            </a:r>
            <a:r>
              <a:rPr lang="en-US" sz="1300" i="1" dirty="0">
                <a:solidFill>
                  <a:srgbClr val="000000"/>
                </a:solidFill>
                <a:ea typeface="ＭＳ Ｐゴシック" charset="0"/>
                <a:cs typeface="Arial" charset="0"/>
              </a:rPr>
              <a:t>Proceedings of MODSIM World Conference</a:t>
            </a:r>
            <a:r>
              <a:rPr lang="en-US" sz="1300" dirty="0">
                <a:solidFill>
                  <a:srgbClr val="000000"/>
                </a:solidFill>
                <a:ea typeface="ＭＳ Ｐゴシック" charset="0"/>
                <a:cs typeface="Arial" charset="0"/>
              </a:rPr>
              <a:t>, Medical Track, Virginia Beach, Sept. 11-13.</a:t>
            </a:r>
          </a:p>
          <a:p>
            <a:pPr marL="39688">
              <a:tabLst>
                <a:tab pos="6350" algn="l"/>
                <a:tab pos="6350" algn="l"/>
              </a:tabLst>
            </a:pPr>
            <a:r>
              <a:rPr lang="en-US" sz="1300" dirty="0" err="1">
                <a:solidFill>
                  <a:srgbClr val="000000"/>
                </a:solidFill>
                <a:ea typeface="ＭＳ Ｐゴシック" charset="0"/>
                <a:cs typeface="Arial" charset="0"/>
              </a:rPr>
              <a:t>McShane</a:t>
            </a:r>
            <a:r>
              <a:rPr lang="en-US" sz="1300" dirty="0">
                <a:solidFill>
                  <a:srgbClr val="000000"/>
                </a:solidFill>
                <a:ea typeface="ＭＳ Ｐゴシック" charset="0"/>
                <a:cs typeface="Arial" charset="0"/>
              </a:rPr>
              <a:t>, M., S. Nirenburg, S. Beale, B. Jarrell and G. </a:t>
            </a:r>
            <a:r>
              <a:rPr lang="en-US" sz="1300" dirty="0" err="1">
                <a:solidFill>
                  <a:srgbClr val="000000"/>
                </a:solidFill>
                <a:ea typeface="ＭＳ Ｐゴシック" charset="0"/>
                <a:cs typeface="Arial" charset="0"/>
              </a:rPr>
              <a:t>Fantry</a:t>
            </a:r>
            <a:r>
              <a:rPr lang="en-US" sz="1300" dirty="0">
                <a:solidFill>
                  <a:srgbClr val="000000"/>
                </a:solidFill>
                <a:ea typeface="ＭＳ Ｐゴシック" charset="0"/>
                <a:cs typeface="Arial" charset="0"/>
              </a:rPr>
              <a:t>. 2007. Knowledge-based modeling and simulation of diseases with highly differentiated clinical manifestations. 11</a:t>
            </a:r>
            <a:r>
              <a:rPr lang="en-US" sz="1300" baseline="30000" dirty="0">
                <a:solidFill>
                  <a:srgbClr val="000000"/>
                </a:solidFill>
                <a:ea typeface="ＭＳ Ｐゴシック" charset="0"/>
                <a:cs typeface="Arial" charset="0"/>
              </a:rPr>
              <a:t>th</a:t>
            </a:r>
            <a:r>
              <a:rPr lang="en-US" sz="1300" dirty="0">
                <a:solidFill>
                  <a:srgbClr val="000000"/>
                </a:solidFill>
                <a:ea typeface="ＭＳ Ｐゴシック" charset="0"/>
                <a:cs typeface="Arial" charset="0"/>
              </a:rPr>
              <a:t> Conference on Artificial Intelligence in Medicine (AIME 07), Amsterdam, The Netherlands, July 7-11.</a:t>
            </a:r>
          </a:p>
          <a:p>
            <a:pPr marL="39688">
              <a:tabLst>
                <a:tab pos="6350" algn="l"/>
                <a:tab pos="6350" algn="l"/>
              </a:tabLst>
            </a:pPr>
            <a:endParaRPr lang="en-US" sz="1300" dirty="0">
              <a:solidFill>
                <a:srgbClr val="000000"/>
              </a:solidFill>
              <a:ea typeface="ＭＳ Ｐゴシック" charset="0"/>
              <a:cs typeface="Arial" charset="0"/>
            </a:endParaRPr>
          </a:p>
          <a:p>
            <a:pPr marL="39688">
              <a:tabLst>
                <a:tab pos="6350" algn="l"/>
                <a:tab pos="6350" algn="l"/>
              </a:tabLst>
            </a:pPr>
            <a:r>
              <a:rPr lang="en-US" sz="1300" b="1" dirty="0">
                <a:solidFill>
                  <a:schemeClr val="tx1"/>
                </a:solidFill>
                <a:ea typeface="ＭＳ Ｐゴシック" charset="0"/>
                <a:cs typeface="Arial" charset="0"/>
              </a:rPr>
              <a:t>Creation of Virtual Patients</a:t>
            </a:r>
          </a:p>
          <a:p>
            <a:pPr marL="39688">
              <a:tabLst>
                <a:tab pos="6350" algn="l"/>
                <a:tab pos="6350" algn="l"/>
              </a:tabLst>
            </a:pPr>
            <a:endParaRPr lang="en-US" sz="1300" b="1" dirty="0">
              <a:solidFill>
                <a:schemeClr val="tx1"/>
              </a:solidFill>
              <a:ea typeface="ＭＳ Ｐゴシック" charset="0"/>
              <a:cs typeface="Arial" charset="0"/>
            </a:endParaRPr>
          </a:p>
          <a:p>
            <a:pPr marL="39688">
              <a:tabLst>
                <a:tab pos="6350" algn="l"/>
                <a:tab pos="6350" algn="l"/>
              </a:tabLst>
            </a:pPr>
            <a:r>
              <a:rPr lang="en-US" sz="1300" dirty="0" err="1">
                <a:solidFill>
                  <a:srgbClr val="000000"/>
                </a:solidFill>
                <a:ea typeface="ＭＳ Ｐゴシック" charset="0"/>
                <a:cs typeface="Arial" charset="0"/>
              </a:rPr>
              <a:t>McShane</a:t>
            </a:r>
            <a:r>
              <a:rPr lang="en-US" sz="1300" dirty="0">
                <a:solidFill>
                  <a:srgbClr val="000000"/>
                </a:solidFill>
                <a:ea typeface="ＭＳ Ｐゴシック" charset="0"/>
                <a:cs typeface="Arial" charset="0"/>
              </a:rPr>
              <a:t>, M., B. Jarrell, G. </a:t>
            </a:r>
            <a:r>
              <a:rPr lang="en-US" sz="1300" dirty="0" err="1">
                <a:solidFill>
                  <a:srgbClr val="000000"/>
                </a:solidFill>
                <a:ea typeface="ＭＳ Ｐゴシック" charset="0"/>
                <a:cs typeface="Arial" charset="0"/>
              </a:rPr>
              <a:t>Fantry</a:t>
            </a:r>
            <a:r>
              <a:rPr lang="en-US" sz="1300" dirty="0">
                <a:solidFill>
                  <a:srgbClr val="000000"/>
                </a:solidFill>
                <a:ea typeface="ＭＳ Ｐゴシック" charset="0"/>
                <a:cs typeface="Arial" charset="0"/>
              </a:rPr>
              <a:t>, S. Nirenburg, S. Beale and B. Johnson. 2008. Revealing the conceptual substrate of biomedical cognitive models to the wider community. In:. J. D. Westwood, R. S. </a:t>
            </a:r>
            <a:r>
              <a:rPr lang="en-US" sz="1300" dirty="0" err="1">
                <a:solidFill>
                  <a:srgbClr val="000000"/>
                </a:solidFill>
                <a:ea typeface="ＭＳ Ｐゴシック" charset="0"/>
                <a:cs typeface="Arial" charset="0"/>
              </a:rPr>
              <a:t>Haluck</a:t>
            </a:r>
            <a:r>
              <a:rPr lang="en-US" sz="1300" dirty="0">
                <a:solidFill>
                  <a:srgbClr val="000000"/>
                </a:solidFill>
                <a:ea typeface="ＭＳ Ｐゴシック" charset="0"/>
                <a:cs typeface="Arial" charset="0"/>
              </a:rPr>
              <a:t>, H. M. Hoffman, G. T. </a:t>
            </a:r>
            <a:r>
              <a:rPr lang="en-US" sz="1300" dirty="0" err="1">
                <a:solidFill>
                  <a:srgbClr val="000000"/>
                </a:solidFill>
                <a:ea typeface="ＭＳ Ｐゴシック" charset="0"/>
                <a:cs typeface="Arial" charset="0"/>
              </a:rPr>
              <a:t>Mogel</a:t>
            </a:r>
            <a:r>
              <a:rPr lang="en-US" sz="1300" dirty="0">
                <a:solidFill>
                  <a:srgbClr val="000000"/>
                </a:solidFill>
                <a:ea typeface="ＭＳ Ｐゴシック" charset="0"/>
                <a:cs typeface="Arial" charset="0"/>
              </a:rPr>
              <a:t>, R. Phillips, R. A. Robb, K. G. </a:t>
            </a:r>
            <a:r>
              <a:rPr lang="en-US" sz="1300" dirty="0" err="1">
                <a:solidFill>
                  <a:srgbClr val="000000"/>
                </a:solidFill>
                <a:ea typeface="ＭＳ Ｐゴシック" charset="0"/>
                <a:cs typeface="Arial" charset="0"/>
              </a:rPr>
              <a:t>Vosburgh</a:t>
            </a:r>
            <a:r>
              <a:rPr lang="en-US" sz="1300" dirty="0">
                <a:solidFill>
                  <a:srgbClr val="000000"/>
                </a:solidFill>
                <a:ea typeface="ＭＳ Ｐゴシック" charset="0"/>
                <a:cs typeface="Arial" charset="0"/>
              </a:rPr>
              <a:t> (eds.). </a:t>
            </a:r>
            <a:r>
              <a:rPr lang="en-US" sz="1300" i="1" dirty="0">
                <a:solidFill>
                  <a:srgbClr val="000000"/>
                </a:solidFill>
                <a:ea typeface="ＭＳ Ｐゴシック" charset="0"/>
                <a:cs typeface="Arial" charset="0"/>
              </a:rPr>
              <a:t>Medicine Meets Virtual Reality</a:t>
            </a:r>
            <a:r>
              <a:rPr lang="en-US" sz="1300" dirty="0">
                <a:solidFill>
                  <a:srgbClr val="000000"/>
                </a:solidFill>
                <a:ea typeface="ＭＳ Ｐゴシック" charset="0"/>
                <a:cs typeface="Arial" charset="0"/>
              </a:rPr>
              <a:t> 16,  281 – 286.</a:t>
            </a:r>
          </a:p>
          <a:p>
            <a:pPr marL="39688">
              <a:tabLst>
                <a:tab pos="6350" algn="l"/>
                <a:tab pos="6350" algn="l"/>
              </a:tabLst>
            </a:pPr>
            <a:endParaRPr lang="en-US" sz="1300" dirty="0">
              <a:solidFill>
                <a:srgbClr val="000000"/>
              </a:solidFill>
              <a:ea typeface="ＭＳ Ｐゴシック" charset="0"/>
              <a:cs typeface="Arial" charset="0"/>
            </a:endParaRPr>
          </a:p>
          <a:p>
            <a:pPr marL="39688">
              <a:tabLst>
                <a:tab pos="6350" algn="l"/>
                <a:tab pos="6350" algn="l"/>
              </a:tabLst>
            </a:pPr>
            <a:r>
              <a:rPr lang="en-US" sz="1300" b="1" dirty="0">
                <a:solidFill>
                  <a:schemeClr val="tx1"/>
                </a:solidFill>
                <a:ea typeface="ＭＳ Ｐゴシック" charset="0"/>
                <a:cs typeface="Arial" charset="0"/>
              </a:rPr>
              <a:t>Cognitive Agent</a:t>
            </a:r>
          </a:p>
          <a:p>
            <a:pPr marL="39688">
              <a:tabLst>
                <a:tab pos="6350" algn="l"/>
                <a:tab pos="6350" algn="l"/>
              </a:tabLst>
            </a:pPr>
            <a:endParaRPr lang="en-US" sz="1300" b="1" dirty="0">
              <a:solidFill>
                <a:schemeClr val="tx1"/>
              </a:solidFill>
              <a:ea typeface="ＭＳ Ｐゴシック" charset="0"/>
              <a:cs typeface="Arial" charset="0"/>
            </a:endParaRPr>
          </a:p>
          <a:p>
            <a:pPr marL="39688">
              <a:tabLst>
                <a:tab pos="6350" algn="l"/>
                <a:tab pos="6350" algn="l"/>
              </a:tabLst>
            </a:pPr>
            <a:r>
              <a:rPr lang="en-US" sz="1300" dirty="0">
                <a:solidFill>
                  <a:srgbClr val="000000"/>
                </a:solidFill>
                <a:ea typeface="ＭＳ Ｐゴシック" charset="0"/>
                <a:cs typeface="Arial" charset="0"/>
              </a:rPr>
              <a:t>Nirenburg, S., M. </a:t>
            </a:r>
            <a:r>
              <a:rPr lang="en-US" sz="1300" dirty="0" err="1">
                <a:solidFill>
                  <a:srgbClr val="000000"/>
                </a:solidFill>
                <a:ea typeface="ＭＳ Ｐゴシック" charset="0"/>
                <a:cs typeface="Arial" charset="0"/>
              </a:rPr>
              <a:t>McShane</a:t>
            </a:r>
            <a:r>
              <a:rPr lang="en-US" sz="1300" dirty="0">
                <a:solidFill>
                  <a:srgbClr val="000000"/>
                </a:solidFill>
                <a:ea typeface="ＭＳ Ｐゴシック" charset="0"/>
                <a:cs typeface="Arial" charset="0"/>
              </a:rPr>
              <a:t>, S. Beale. 2008. A Simulated Physiological/Cognitive "Double Agent". Proceedings of  the Workshop on Naturally Inspired Cognitive Architectures, AAAI 2008 Fall Symposium, Washington, D.C., Nov. 7-9.</a:t>
            </a:r>
          </a:p>
          <a:p>
            <a:pPr marL="39688">
              <a:tabLst>
                <a:tab pos="6350" algn="l"/>
                <a:tab pos="6350" algn="l"/>
              </a:tabLst>
            </a:pPr>
            <a:r>
              <a:rPr lang="en-US" sz="1300" dirty="0" err="1">
                <a:solidFill>
                  <a:srgbClr val="000000"/>
                </a:solidFill>
                <a:ea typeface="ＭＳ Ｐゴシック" charset="0"/>
                <a:cs typeface="Arial" charset="0"/>
              </a:rPr>
              <a:t>McShane</a:t>
            </a:r>
            <a:r>
              <a:rPr lang="en-US" sz="1300" dirty="0">
                <a:solidFill>
                  <a:srgbClr val="000000"/>
                </a:solidFill>
                <a:ea typeface="ＭＳ Ｐゴシック" charset="0"/>
                <a:cs typeface="Arial" charset="0"/>
              </a:rPr>
              <a:t>, M., S. Nirenburg, B. Jarrell, S. Beale and G. </a:t>
            </a:r>
            <a:r>
              <a:rPr lang="en-US" sz="1300" dirty="0" err="1">
                <a:solidFill>
                  <a:srgbClr val="000000"/>
                </a:solidFill>
                <a:ea typeface="ＭＳ Ｐゴシック" charset="0"/>
                <a:cs typeface="Arial" charset="0"/>
              </a:rPr>
              <a:t>Fantry</a:t>
            </a:r>
            <a:r>
              <a:rPr lang="en-US" sz="1300" dirty="0">
                <a:solidFill>
                  <a:srgbClr val="000000"/>
                </a:solidFill>
                <a:ea typeface="ＭＳ Ｐゴシック" charset="0"/>
                <a:cs typeface="Arial" charset="0"/>
              </a:rPr>
              <a:t>. Maryland Virtual Patient: A Knowledge-Based, Language-Enabled Simulation and Training System. Proceedings of International Conference on Virtual Patients, Krakow, Poland, June 5-6, 2009.</a:t>
            </a:r>
          </a:p>
          <a:p>
            <a:pPr marL="39688">
              <a:tabLst>
                <a:tab pos="6350" algn="l"/>
                <a:tab pos="6350" algn="l"/>
              </a:tabLst>
            </a:pPr>
            <a:r>
              <a:rPr lang="en-US" sz="1300" dirty="0">
                <a:solidFill>
                  <a:schemeClr val="tx1"/>
                </a:solidFill>
                <a:ea typeface="ＭＳ Ｐゴシック" charset="0"/>
                <a:cs typeface="Arial" charset="0"/>
              </a:rPr>
              <a:t>Nirenburg, Sergei and Marjorie </a:t>
            </a:r>
            <a:r>
              <a:rPr lang="en-US" sz="1300" dirty="0" err="1">
                <a:solidFill>
                  <a:schemeClr val="tx1"/>
                </a:solidFill>
                <a:ea typeface="ＭＳ Ｐゴシック" charset="0"/>
                <a:cs typeface="Arial" charset="0"/>
              </a:rPr>
              <a:t>McShane</a:t>
            </a:r>
            <a:r>
              <a:rPr lang="en-US" sz="1300" dirty="0">
                <a:solidFill>
                  <a:schemeClr val="tx1"/>
                </a:solidFill>
                <a:ea typeface="ＭＳ Ｐゴシック" charset="0"/>
                <a:cs typeface="Arial" charset="0"/>
              </a:rPr>
              <a:t>. 2009. Cognitive Modeling for Clinical Medicine. Proceedings of the AAAI Fall Symposium on Virtual Healthcare Interaction. Arlington, VA.   </a:t>
            </a:r>
          </a:p>
          <a:p>
            <a:pPr marL="39688">
              <a:tabLst>
                <a:tab pos="6350" algn="l"/>
                <a:tab pos="6350" algn="l"/>
              </a:tabLst>
            </a:pPr>
            <a:r>
              <a:rPr lang="en-US" sz="1300" dirty="0" err="1">
                <a:solidFill>
                  <a:schemeClr val="tx1"/>
                </a:solidFill>
                <a:latin typeface="Helvetica" charset="0"/>
                <a:ea typeface="ＭＳ Ｐゴシック" charset="0"/>
                <a:cs typeface="Helvetica" charset="0"/>
                <a:sym typeface="Helvetica" charset="0"/>
              </a:rPr>
              <a:t>McShane</a:t>
            </a:r>
            <a:r>
              <a:rPr lang="en-US" sz="1300" dirty="0">
                <a:solidFill>
                  <a:schemeClr val="tx1"/>
                </a:solidFill>
                <a:latin typeface="Helvetica" charset="0"/>
                <a:ea typeface="ＭＳ Ｐゴシック" charset="0"/>
                <a:cs typeface="Helvetica" charset="0"/>
                <a:sym typeface="Helvetica" charset="0"/>
              </a:rPr>
              <a:t>, M., S. Nirenburg, S. Beale, R. </a:t>
            </a:r>
            <a:r>
              <a:rPr lang="en-US" sz="1300" dirty="0" err="1">
                <a:solidFill>
                  <a:schemeClr val="tx1"/>
                </a:solidFill>
                <a:latin typeface="Helvetica" charset="0"/>
                <a:ea typeface="ＭＳ Ｐゴシック" charset="0"/>
                <a:cs typeface="Helvetica" charset="0"/>
                <a:sym typeface="Helvetica" charset="0"/>
              </a:rPr>
              <a:t>Catizone</a:t>
            </a:r>
            <a:r>
              <a:rPr lang="en-US" sz="1300" dirty="0">
                <a:solidFill>
                  <a:schemeClr val="tx1"/>
                </a:solidFill>
                <a:latin typeface="Helvetica" charset="0"/>
                <a:ea typeface="ＭＳ Ｐゴシック" charset="0"/>
                <a:cs typeface="Helvetica" charset="0"/>
                <a:sym typeface="Helvetica" charset="0"/>
              </a:rPr>
              <a:t>. An Overview of a Cognitive Architecture for Simulating Bodies and Minds. Proceedings of the 10th International Conference on Intelligent Virtual Agents, Philadelphia, October 2010.</a:t>
            </a:r>
          </a:p>
          <a:p>
            <a:pPr marL="39688">
              <a:tabLst>
                <a:tab pos="6350" algn="l"/>
                <a:tab pos="6350" algn="l"/>
              </a:tabLst>
            </a:pPr>
            <a:r>
              <a:rPr lang="en-US" sz="1300" dirty="0" err="1">
                <a:solidFill>
                  <a:schemeClr val="tx1"/>
                </a:solidFill>
                <a:ea typeface="ＭＳ Ｐゴシック" charset="0"/>
                <a:cs typeface="Arial" charset="0"/>
              </a:rPr>
              <a:t>McShane</a:t>
            </a:r>
            <a:r>
              <a:rPr lang="en-US" sz="1300" dirty="0">
                <a:solidFill>
                  <a:schemeClr val="tx1"/>
                </a:solidFill>
                <a:ea typeface="ＭＳ Ｐゴシック" charset="0"/>
                <a:cs typeface="Arial" charset="0"/>
              </a:rPr>
              <a:t>, M., S. Nirenburg, S. Beale, R. </a:t>
            </a:r>
            <a:r>
              <a:rPr lang="en-US" sz="1300" dirty="0" err="1">
                <a:solidFill>
                  <a:schemeClr val="tx1"/>
                </a:solidFill>
                <a:ea typeface="ＭＳ Ｐゴシック" charset="0"/>
                <a:cs typeface="Arial" charset="0"/>
              </a:rPr>
              <a:t>Catizone</a:t>
            </a:r>
            <a:r>
              <a:rPr lang="en-US" sz="1300" dirty="0">
                <a:solidFill>
                  <a:schemeClr val="tx1"/>
                </a:solidFill>
                <a:ea typeface="ＭＳ Ｐゴシック" charset="0"/>
                <a:cs typeface="Arial" charset="0"/>
              </a:rPr>
              <a:t>. A Cognitive Architecture for Simulating Bodies and Minds. Submitted to International Conference on Agents and Artificial Intelligence (ICAART 2011). Rome, Jan. 2011.</a:t>
            </a:r>
          </a:p>
          <a:p>
            <a:pPr marL="39688">
              <a:tabLst>
                <a:tab pos="6350" algn="l"/>
                <a:tab pos="6350" algn="l"/>
              </a:tabLst>
            </a:pPr>
            <a:r>
              <a:rPr lang="en-US" sz="1300" dirty="0" err="1">
                <a:solidFill>
                  <a:schemeClr val="tx1"/>
                </a:solidFill>
                <a:ea typeface="ＭＳ Ｐゴシック" charset="0"/>
                <a:cs typeface="Arial" charset="0"/>
              </a:rPr>
              <a:t>McShane</a:t>
            </a:r>
            <a:r>
              <a:rPr lang="en-US" sz="1300" dirty="0">
                <a:solidFill>
                  <a:schemeClr val="tx1"/>
                </a:solidFill>
                <a:ea typeface="ＭＳ Ｐゴシック" charset="0"/>
                <a:cs typeface="Arial" charset="0"/>
              </a:rPr>
              <a:t>, M., S. Nirenburg, S. Beale, B. Jarrell, G. </a:t>
            </a:r>
            <a:r>
              <a:rPr lang="en-US" sz="1300" dirty="0" err="1">
                <a:solidFill>
                  <a:schemeClr val="tx1"/>
                </a:solidFill>
                <a:ea typeface="ＭＳ Ｐゴシック" charset="0"/>
                <a:cs typeface="Arial" charset="0"/>
              </a:rPr>
              <a:t>Fantry</a:t>
            </a:r>
            <a:r>
              <a:rPr lang="en-US" sz="1300" dirty="0">
                <a:solidFill>
                  <a:schemeClr val="tx1"/>
                </a:solidFill>
                <a:ea typeface="ＭＳ Ｐゴシック" charset="0"/>
                <a:cs typeface="Arial" charset="0"/>
              </a:rPr>
              <a:t>. Simulated Bodies and Artificial Minds: Educational and Clinical Applications in Medicine. Submitted to Medicine Meets Virtual Reality 18, Newport Beach, CA, Feb 2011.</a:t>
            </a:r>
          </a:p>
          <a:p>
            <a:pPr marL="39688">
              <a:tabLst>
                <a:tab pos="6350" algn="l"/>
                <a:tab pos="6350" algn="l"/>
              </a:tabLst>
            </a:pPr>
            <a:r>
              <a:rPr lang="en-US" sz="1300" dirty="0">
                <a:solidFill>
                  <a:schemeClr val="tx1"/>
                </a:solidFill>
                <a:ea typeface="ＭＳ Ｐゴシック" charset="0"/>
                <a:cs typeface="Arial" charset="0"/>
              </a:rPr>
              <a:t> </a:t>
            </a:r>
          </a:p>
          <a:p>
            <a:pPr marL="39688">
              <a:tabLst>
                <a:tab pos="6350" algn="l"/>
                <a:tab pos="6350" algn="l"/>
              </a:tabLst>
            </a:pPr>
            <a:r>
              <a:rPr lang="en-US" sz="1300" b="1" dirty="0">
                <a:solidFill>
                  <a:schemeClr val="tx1"/>
                </a:solidFill>
                <a:ea typeface="ヒラギノ角ゴ ProN W6" charset="0"/>
                <a:cs typeface="ヒラギノ角ゴ ProN W6" charset="0"/>
              </a:rPr>
              <a:t/>
            </a:r>
            <a:br>
              <a:rPr lang="en-US" sz="1300" b="1" dirty="0">
                <a:solidFill>
                  <a:schemeClr val="tx1"/>
                </a:solidFill>
                <a:ea typeface="ヒラギノ角ゴ ProN W6" charset="0"/>
                <a:cs typeface="ヒラギノ角ゴ ProN W6" charset="0"/>
              </a:rPr>
            </a:br>
            <a:endParaRPr lang="en-US" sz="1300" b="1" dirty="0">
              <a:solidFill>
                <a:schemeClr val="tx1"/>
              </a:solidFill>
              <a:ea typeface="ヒラギノ角ゴ ProN W6" charset="0"/>
              <a:cs typeface="ヒラギノ角ゴ ProN W6" charset="0"/>
            </a:endParaRPr>
          </a:p>
        </p:txBody>
      </p:sp>
    </p:spTree>
    <p:extLst>
      <p:ext uri="{BB962C8B-B14F-4D97-AF65-F5344CB8AC3E}">
        <p14:creationId xmlns:p14="http://schemas.microsoft.com/office/powerpoint/2010/main" val="21250091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1"/>
          <p:cNvSpPr>
            <a:spLocks/>
          </p:cNvSpPr>
          <p:nvPr/>
        </p:nvSpPr>
        <p:spPr bwMode="auto">
          <a:xfrm>
            <a:off x="76200" y="127000"/>
            <a:ext cx="8978900"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p>
            <a:pPr marL="39688"/>
            <a:r>
              <a:rPr lang="en-US" dirty="0">
                <a:solidFill>
                  <a:schemeClr val="tx1"/>
                </a:solidFill>
                <a:ea typeface="ＭＳ Ｐゴシック" charset="0"/>
                <a:cs typeface="Arial" charset="0"/>
              </a:rPr>
              <a:t>References (continued)</a:t>
            </a:r>
          </a:p>
          <a:p>
            <a:pPr marL="39688"/>
            <a:endParaRPr lang="en-US" dirty="0">
              <a:solidFill>
                <a:schemeClr val="tx1"/>
              </a:solidFill>
              <a:ea typeface="ＭＳ Ｐゴシック" charset="0"/>
              <a:cs typeface="Arial" charset="0"/>
            </a:endParaRPr>
          </a:p>
          <a:p>
            <a:pPr marL="39688"/>
            <a:r>
              <a:rPr lang="en-US" sz="1300" b="1" dirty="0">
                <a:solidFill>
                  <a:schemeClr val="tx1"/>
                </a:solidFill>
                <a:ea typeface="ＭＳ Ｐゴシック" charset="0"/>
                <a:cs typeface="Arial" charset="0"/>
              </a:rPr>
              <a:t>Language Processing (a small subset)</a:t>
            </a:r>
          </a:p>
          <a:p>
            <a:pPr marL="39688"/>
            <a:endParaRPr lang="en-US" sz="1300" b="1" dirty="0">
              <a:solidFill>
                <a:schemeClr val="tx1"/>
              </a:solidFill>
              <a:ea typeface="ＭＳ Ｐゴシック" charset="0"/>
              <a:cs typeface="Arial" charset="0"/>
            </a:endParaRPr>
          </a:p>
          <a:p>
            <a:pPr marL="39688"/>
            <a:r>
              <a:rPr lang="en-US" sz="1300" dirty="0" err="1">
                <a:solidFill>
                  <a:srgbClr val="000000"/>
                </a:solidFill>
                <a:ea typeface="ＭＳ Ｐゴシック" charset="0"/>
                <a:cs typeface="Arial" charset="0"/>
              </a:rPr>
              <a:t>McShane</a:t>
            </a:r>
            <a:r>
              <a:rPr lang="en-US" sz="1300" dirty="0">
                <a:solidFill>
                  <a:srgbClr val="000000"/>
                </a:solidFill>
                <a:ea typeface="ＭＳ Ｐゴシック" charset="0"/>
                <a:cs typeface="Arial" charset="0"/>
              </a:rPr>
              <a:t>, M., S. Nirenburg and S. Beale. 2008. Resolving Paraphrases to Support Modeling Language Perception in an Intelligent Agent. Proceedings of the Symposium on Semantics in Systems for Text Processing (STEP 2008), Venice, Italy.</a:t>
            </a:r>
          </a:p>
          <a:p>
            <a:pPr marL="39688"/>
            <a:r>
              <a:rPr lang="en-US" sz="1300" dirty="0" err="1">
                <a:solidFill>
                  <a:srgbClr val="000000"/>
                </a:solidFill>
                <a:ea typeface="ＭＳ Ｐゴシック" charset="0"/>
                <a:cs typeface="Arial" charset="0"/>
              </a:rPr>
              <a:t>McShane</a:t>
            </a:r>
            <a:r>
              <a:rPr lang="en-US" sz="1300" dirty="0">
                <a:solidFill>
                  <a:srgbClr val="000000"/>
                </a:solidFill>
                <a:ea typeface="ＭＳ Ｐゴシック" charset="0"/>
                <a:cs typeface="Arial" charset="0"/>
              </a:rPr>
              <a:t>, M., S. Nirenburg and S. Beale. 2008. Two Kinds of Paraphrase in Modeling Embodied Cognitive Agents. Proceedings of the Workshop on Biologically Inspired Cognitive Architectures, AAAI 2008 Fall Symposium, Washington, D.C., Nov. 7-9.</a:t>
            </a:r>
          </a:p>
          <a:p>
            <a:pPr marL="39688"/>
            <a:r>
              <a:rPr lang="en-US" sz="1300" dirty="0">
                <a:solidFill>
                  <a:srgbClr val="000000"/>
                </a:solidFill>
                <a:ea typeface="ＭＳ Ｐゴシック" charset="0"/>
                <a:cs typeface="Arial" charset="0"/>
              </a:rPr>
              <a:t>Nirenburg, S and M. </a:t>
            </a:r>
            <a:r>
              <a:rPr lang="en-US" sz="1300" dirty="0" err="1">
                <a:solidFill>
                  <a:srgbClr val="000000"/>
                </a:solidFill>
                <a:ea typeface="ＭＳ Ｐゴシック" charset="0"/>
                <a:cs typeface="Arial" charset="0"/>
              </a:rPr>
              <a:t>McShane</a:t>
            </a:r>
            <a:r>
              <a:rPr lang="en-US" sz="1300" dirty="0">
                <a:solidFill>
                  <a:srgbClr val="000000"/>
                </a:solidFill>
                <a:ea typeface="ＭＳ Ｐゴシック" charset="0"/>
                <a:cs typeface="Arial" charset="0"/>
              </a:rPr>
              <a:t>. 2009. Dialog Modeling Within Intelligent Agent Modeling. Forthcoming. Proceedings of the Sixth Workshop on Knowledge and Reasoning in Practical Dialogue Systems at the 21</a:t>
            </a:r>
            <a:r>
              <a:rPr lang="en-US" sz="1300" baseline="30000" dirty="0">
                <a:solidFill>
                  <a:srgbClr val="000000"/>
                </a:solidFill>
                <a:ea typeface="ＭＳ Ｐゴシック" charset="0"/>
                <a:cs typeface="Arial" charset="0"/>
              </a:rPr>
              <a:t>st</a:t>
            </a:r>
            <a:r>
              <a:rPr lang="en-US" sz="1300" dirty="0">
                <a:solidFill>
                  <a:srgbClr val="000000"/>
                </a:solidFill>
                <a:ea typeface="ＭＳ Ｐゴシック" charset="0"/>
                <a:cs typeface="Arial" charset="0"/>
              </a:rPr>
              <a:t> International Joint Conference on Artificial Intelligence, Pasadena, California, USA, July 11-17.</a:t>
            </a:r>
          </a:p>
          <a:p>
            <a:pPr marL="39688"/>
            <a:r>
              <a:rPr lang="en-US" sz="1300" dirty="0" err="1">
                <a:solidFill>
                  <a:schemeClr val="tx1"/>
                </a:solidFill>
                <a:ea typeface="ＭＳ Ｐゴシック" charset="0"/>
                <a:cs typeface="Arial" charset="0"/>
              </a:rPr>
              <a:t>McShane</a:t>
            </a:r>
            <a:r>
              <a:rPr lang="en-US" sz="1300" dirty="0">
                <a:solidFill>
                  <a:schemeClr val="tx1"/>
                </a:solidFill>
                <a:ea typeface="ＭＳ Ｐゴシック" charset="0"/>
                <a:cs typeface="Arial" charset="0"/>
              </a:rPr>
              <a:t>. M. Reference Resolution Informing Lexical Disambiguation. To appear in Proceedings of the Fourth IEEE International Conference on Semantic Computing. Pittsburgh, PA, September 2010.</a:t>
            </a:r>
          </a:p>
          <a:p>
            <a:pPr marL="39688"/>
            <a:r>
              <a:rPr lang="en-US" sz="1300" dirty="0">
                <a:solidFill>
                  <a:schemeClr val="tx1"/>
                </a:solidFill>
                <a:ea typeface="ＭＳ Ｐゴシック" charset="0"/>
                <a:cs typeface="Arial" charset="0"/>
              </a:rPr>
              <a:t>Beale, S., R. </a:t>
            </a:r>
            <a:r>
              <a:rPr lang="en-US" sz="1300" dirty="0" err="1">
                <a:solidFill>
                  <a:schemeClr val="tx1"/>
                </a:solidFill>
                <a:ea typeface="ＭＳ Ｐゴシック" charset="0"/>
                <a:cs typeface="Arial" charset="0"/>
              </a:rPr>
              <a:t>Catizone</a:t>
            </a:r>
            <a:r>
              <a:rPr lang="en-US" sz="1300" dirty="0">
                <a:solidFill>
                  <a:schemeClr val="tx1"/>
                </a:solidFill>
                <a:ea typeface="ＭＳ Ｐゴシック" charset="0"/>
                <a:cs typeface="Arial" charset="0"/>
              </a:rPr>
              <a:t>, M. </a:t>
            </a:r>
            <a:r>
              <a:rPr lang="en-US" sz="1300" dirty="0" err="1">
                <a:solidFill>
                  <a:schemeClr val="tx1"/>
                </a:solidFill>
                <a:ea typeface="ＭＳ Ｐゴシック" charset="0"/>
                <a:cs typeface="Arial" charset="0"/>
              </a:rPr>
              <a:t>McShane</a:t>
            </a:r>
            <a:r>
              <a:rPr lang="en-US" sz="1300" dirty="0">
                <a:solidFill>
                  <a:schemeClr val="tx1"/>
                </a:solidFill>
                <a:ea typeface="ＭＳ Ｐゴシック" charset="0"/>
                <a:cs typeface="Arial" charset="0"/>
              </a:rPr>
              <a:t>, S. Nirenburg. CLAD: A </a:t>
            </a:r>
            <a:r>
              <a:rPr lang="en-US" sz="1300" dirty="0" err="1">
                <a:solidFill>
                  <a:schemeClr val="tx1"/>
                </a:solidFill>
                <a:ea typeface="ＭＳ Ｐゴシック" charset="0"/>
                <a:cs typeface="Arial" charset="0"/>
              </a:rPr>
              <a:t>CLinician</a:t>
            </a:r>
            <a:r>
              <a:rPr lang="ja-JP" altLang="en-US" sz="1300" dirty="0">
                <a:solidFill>
                  <a:schemeClr val="tx1"/>
                </a:solidFill>
                <a:latin typeface="Arial"/>
                <a:ea typeface="ＭＳ Ｐゴシック" charset="0"/>
                <a:cs typeface="Arial" charset="0"/>
              </a:rPr>
              <a:t>’</a:t>
            </a:r>
            <a:r>
              <a:rPr lang="en-US" sz="1300" dirty="0">
                <a:solidFill>
                  <a:schemeClr val="tx1"/>
                </a:solidFill>
                <a:ea typeface="ＭＳ Ｐゴシック" charset="0"/>
                <a:cs typeface="Arial" charset="0"/>
              </a:rPr>
              <a:t>s </a:t>
            </a:r>
            <a:r>
              <a:rPr lang="en-US" sz="1300" dirty="0" err="1">
                <a:solidFill>
                  <a:schemeClr val="tx1"/>
                </a:solidFill>
                <a:ea typeface="ＭＳ Ｐゴシック" charset="0"/>
                <a:cs typeface="Arial" charset="0"/>
              </a:rPr>
              <a:t>ADvisor</a:t>
            </a:r>
            <a:r>
              <a:rPr lang="en-US" sz="1300" dirty="0">
                <a:solidFill>
                  <a:schemeClr val="tx1"/>
                </a:solidFill>
                <a:ea typeface="ＭＳ Ｐゴシック" charset="0"/>
                <a:cs typeface="Arial" charset="0"/>
              </a:rPr>
              <a:t>. Submitted to AAAI Fall Symposium on Dialog with Robots, Arlington, VA, Nov. 2010.</a:t>
            </a:r>
          </a:p>
          <a:p>
            <a:pPr marL="39688"/>
            <a:r>
              <a:rPr lang="en-US" sz="1300" dirty="0" err="1">
                <a:solidFill>
                  <a:schemeClr val="tx1"/>
                </a:solidFill>
                <a:ea typeface="ＭＳ Ｐゴシック" charset="0"/>
                <a:cs typeface="Arial" charset="0"/>
              </a:rPr>
              <a:t>McShane</a:t>
            </a:r>
            <a:r>
              <a:rPr lang="en-US" sz="1300" dirty="0">
                <a:solidFill>
                  <a:schemeClr val="tx1"/>
                </a:solidFill>
                <a:ea typeface="ＭＳ Ｐゴシック" charset="0"/>
                <a:cs typeface="Arial" charset="0"/>
              </a:rPr>
              <a:t>, M., English, J., Johnson, B. Flexible Interface for Annotating Reference Relations and Configuring Reference Resolution Engines. Submitted to the workshop </a:t>
            </a:r>
            <a:r>
              <a:rPr lang="ja-JP" altLang="en-US" sz="1300" dirty="0">
                <a:solidFill>
                  <a:schemeClr val="tx1"/>
                </a:solidFill>
                <a:latin typeface="Arial"/>
                <a:ea typeface="ＭＳ Ｐゴシック" charset="0"/>
                <a:cs typeface="Arial" charset="0"/>
              </a:rPr>
              <a:t>“</a:t>
            </a:r>
            <a:r>
              <a:rPr lang="en-US" sz="1300" dirty="0">
                <a:solidFill>
                  <a:schemeClr val="tx1"/>
                </a:solidFill>
                <a:ea typeface="ＭＳ Ｐゴシック" charset="0"/>
                <a:cs typeface="Arial" charset="0"/>
              </a:rPr>
              <a:t>Computational Linguistics – Applications</a:t>
            </a:r>
            <a:r>
              <a:rPr lang="ja-JP" altLang="en-US" sz="1300" dirty="0">
                <a:solidFill>
                  <a:schemeClr val="tx1"/>
                </a:solidFill>
                <a:latin typeface="Arial"/>
                <a:ea typeface="ＭＳ Ｐゴシック" charset="0"/>
                <a:cs typeface="Arial" charset="0"/>
              </a:rPr>
              <a:t>”</a:t>
            </a:r>
            <a:r>
              <a:rPr lang="en-US" sz="1300" dirty="0">
                <a:solidFill>
                  <a:schemeClr val="tx1"/>
                </a:solidFill>
                <a:ea typeface="ＭＳ Ｐゴシック" charset="0"/>
                <a:cs typeface="Arial" charset="0"/>
              </a:rPr>
              <a:t> of the International </a:t>
            </a:r>
            <a:r>
              <a:rPr lang="en-US" sz="1300" dirty="0" err="1">
                <a:solidFill>
                  <a:schemeClr val="tx1"/>
                </a:solidFill>
                <a:ea typeface="ＭＳ Ｐゴシック" charset="0"/>
                <a:cs typeface="Arial" charset="0"/>
              </a:rPr>
              <a:t>Multiconference</a:t>
            </a:r>
            <a:r>
              <a:rPr lang="en-US" sz="1300" dirty="0">
                <a:solidFill>
                  <a:schemeClr val="tx1"/>
                </a:solidFill>
                <a:ea typeface="ＭＳ Ｐゴシック" charset="0"/>
                <a:cs typeface="Arial" charset="0"/>
              </a:rPr>
              <a:t> on Computer Science and Information Technology, </a:t>
            </a:r>
            <a:r>
              <a:rPr lang="en-US" sz="1300" dirty="0" err="1">
                <a:solidFill>
                  <a:schemeClr val="tx1"/>
                </a:solidFill>
                <a:ea typeface="ＭＳ Ｐゴシック" charset="0"/>
                <a:cs typeface="Arial" charset="0"/>
              </a:rPr>
              <a:t>Wisla</a:t>
            </a:r>
            <a:r>
              <a:rPr lang="en-US" sz="1300" dirty="0">
                <a:solidFill>
                  <a:schemeClr val="tx1"/>
                </a:solidFill>
                <a:ea typeface="ＭＳ Ｐゴシック" charset="0"/>
                <a:cs typeface="Arial" charset="0"/>
              </a:rPr>
              <a:t>, Poland, Oct. 2010.</a:t>
            </a:r>
          </a:p>
          <a:p>
            <a:pPr marL="39688"/>
            <a:endParaRPr lang="en-US" sz="1300" b="1" dirty="0">
              <a:solidFill>
                <a:schemeClr val="tx1"/>
              </a:solidFill>
              <a:ea typeface="ＭＳ Ｐゴシック" charset="0"/>
              <a:cs typeface="Lucida Grande" charset="0"/>
            </a:endParaRPr>
          </a:p>
          <a:p>
            <a:pPr marL="39688"/>
            <a:r>
              <a:rPr lang="en-US" sz="1300" b="1" dirty="0">
                <a:solidFill>
                  <a:schemeClr val="tx1"/>
                </a:solidFill>
                <a:ea typeface="ＭＳ Ｐゴシック" charset="0"/>
                <a:cs typeface="Lucida Grande" charset="0"/>
              </a:rPr>
              <a:t>Reasoning</a:t>
            </a:r>
          </a:p>
          <a:p>
            <a:pPr marL="39688"/>
            <a:endParaRPr lang="en-US" sz="1300" b="1" dirty="0">
              <a:solidFill>
                <a:schemeClr val="tx1"/>
              </a:solidFill>
              <a:ea typeface="ＭＳ Ｐゴシック" charset="0"/>
              <a:cs typeface="Lucida Grande" charset="0"/>
            </a:endParaRPr>
          </a:p>
          <a:p>
            <a:pPr marL="39688"/>
            <a:r>
              <a:rPr lang="en-US" sz="1300" dirty="0">
                <a:solidFill>
                  <a:srgbClr val="000000"/>
                </a:solidFill>
                <a:ea typeface="ＭＳ Ｐゴシック" charset="0"/>
                <a:cs typeface="Arial" charset="0"/>
              </a:rPr>
              <a:t>Nirenburg, S., M. </a:t>
            </a:r>
            <a:r>
              <a:rPr lang="en-US" sz="1300" dirty="0" err="1">
                <a:solidFill>
                  <a:srgbClr val="000000"/>
                </a:solidFill>
                <a:ea typeface="ＭＳ Ｐゴシック" charset="0"/>
                <a:cs typeface="Arial" charset="0"/>
              </a:rPr>
              <a:t>McShane</a:t>
            </a:r>
            <a:r>
              <a:rPr lang="en-US" sz="1300" dirty="0">
                <a:solidFill>
                  <a:srgbClr val="000000"/>
                </a:solidFill>
                <a:ea typeface="ＭＳ Ｐゴシック" charset="0"/>
                <a:cs typeface="Arial" charset="0"/>
              </a:rPr>
              <a:t>, S. Beale and B. Jarrell. 2008. </a:t>
            </a:r>
            <a:r>
              <a:rPr lang="en-US" sz="1300" dirty="0" err="1">
                <a:solidFill>
                  <a:srgbClr val="000000"/>
                </a:solidFill>
                <a:ea typeface="ＭＳ Ｐゴシック" charset="0"/>
                <a:cs typeface="Arial" charset="0"/>
              </a:rPr>
              <a:t>Adaptivity</a:t>
            </a:r>
            <a:r>
              <a:rPr lang="en-US" sz="1300" dirty="0">
                <a:solidFill>
                  <a:srgbClr val="000000"/>
                </a:solidFill>
                <a:ea typeface="ＭＳ Ｐゴシック" charset="0"/>
                <a:cs typeface="Arial" charset="0"/>
              </a:rPr>
              <a:t> in a multi-agent clinical simulation system. Proceedings of AKRR'08 - International and Interdisciplinary Conference on Adaptive Knowledge Representation and Reasoning. </a:t>
            </a:r>
            <a:r>
              <a:rPr lang="en-US" sz="1300" dirty="0" err="1">
                <a:solidFill>
                  <a:srgbClr val="000000"/>
                </a:solidFill>
                <a:ea typeface="ＭＳ Ｐゴシック" charset="0"/>
                <a:cs typeface="Arial" charset="0"/>
              </a:rPr>
              <a:t>Porvoo</a:t>
            </a:r>
            <a:r>
              <a:rPr lang="en-US" sz="1300" dirty="0">
                <a:solidFill>
                  <a:srgbClr val="000000"/>
                </a:solidFill>
                <a:ea typeface="ＭＳ Ｐゴシック" charset="0"/>
                <a:cs typeface="Arial" charset="0"/>
              </a:rPr>
              <a:t>, Finland, September 17-19.</a:t>
            </a:r>
          </a:p>
          <a:p>
            <a:pPr marL="39688"/>
            <a:r>
              <a:rPr lang="en-US" sz="1300" dirty="0">
                <a:solidFill>
                  <a:schemeClr val="tx1"/>
                </a:solidFill>
                <a:ea typeface="ＭＳ Ｐゴシック" charset="0"/>
                <a:cs typeface="Arial" charset="0"/>
              </a:rPr>
              <a:t>Nirenburg, S., M. </a:t>
            </a:r>
            <a:r>
              <a:rPr lang="en-US" sz="1300" dirty="0" err="1">
                <a:solidFill>
                  <a:schemeClr val="tx1"/>
                </a:solidFill>
                <a:ea typeface="ＭＳ Ｐゴシック" charset="0"/>
                <a:cs typeface="Arial" charset="0"/>
              </a:rPr>
              <a:t>McShane</a:t>
            </a:r>
            <a:r>
              <a:rPr lang="en-US" sz="1300" dirty="0">
                <a:solidFill>
                  <a:schemeClr val="tx1"/>
                </a:solidFill>
                <a:ea typeface="ＭＳ Ｐゴシック" charset="0"/>
                <a:cs typeface="Arial" charset="0"/>
              </a:rPr>
              <a:t> and S. Beale. Aspects of  Metacognitive Self-Awareness in Maryland Virtual Patient,  Submitted to AAAI Fall Symposium on Cognitive and Metacognitive Educational Systems, Arlington, VA, Nov. 2010.</a:t>
            </a:r>
          </a:p>
          <a:p>
            <a:pPr marL="39688"/>
            <a:endParaRPr lang="en-US" sz="1300" dirty="0">
              <a:solidFill>
                <a:schemeClr val="tx1"/>
              </a:solidFill>
              <a:ea typeface="ＭＳ Ｐゴシック" charset="0"/>
              <a:cs typeface="Lucida Grande" charset="0"/>
            </a:endParaRPr>
          </a:p>
          <a:p>
            <a:pPr marL="39688"/>
            <a:endParaRPr lang="en-US" sz="1300" dirty="0">
              <a:solidFill>
                <a:srgbClr val="000000"/>
              </a:solidFill>
              <a:ea typeface="ＭＳ Ｐゴシック" charset="0"/>
              <a:cs typeface="Arial" charset="0"/>
            </a:endParaRPr>
          </a:p>
        </p:txBody>
      </p:sp>
    </p:spTree>
    <p:extLst>
      <p:ext uri="{BB962C8B-B14F-4D97-AF65-F5344CB8AC3E}">
        <p14:creationId xmlns:p14="http://schemas.microsoft.com/office/powerpoint/2010/main" val="13404606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p:cNvSpPr>
          <p:nvPr/>
        </p:nvSpPr>
        <p:spPr bwMode="auto">
          <a:xfrm>
            <a:off x="165100" y="152400"/>
            <a:ext cx="8978900" cy="513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p>
            <a:pPr marL="39688"/>
            <a:r>
              <a:rPr lang="en-US">
                <a:solidFill>
                  <a:schemeClr val="tx1"/>
                </a:solidFill>
                <a:ea typeface="ＭＳ Ｐゴシック" charset="0"/>
                <a:cs typeface="Arial" charset="0"/>
              </a:rPr>
              <a:t>References (continued)</a:t>
            </a:r>
          </a:p>
          <a:p>
            <a:pPr marL="39688"/>
            <a:endParaRPr lang="en-US">
              <a:solidFill>
                <a:schemeClr val="tx1"/>
              </a:solidFill>
              <a:ea typeface="ＭＳ Ｐゴシック" charset="0"/>
              <a:cs typeface="Arial" charset="0"/>
            </a:endParaRPr>
          </a:p>
          <a:p>
            <a:pPr marL="39688"/>
            <a:r>
              <a:rPr lang="en-US" sz="1300" b="1">
                <a:solidFill>
                  <a:schemeClr val="tx1"/>
                </a:solidFill>
                <a:ea typeface="ＭＳ Ｐゴシック" charset="0"/>
                <a:cs typeface="Arial" charset="0"/>
              </a:rPr>
              <a:t>Learning</a:t>
            </a:r>
          </a:p>
          <a:p>
            <a:pPr marL="39688"/>
            <a:endParaRPr lang="en-US" sz="1300" b="1">
              <a:solidFill>
                <a:schemeClr val="tx1"/>
              </a:solidFill>
              <a:ea typeface="ＭＳ Ｐゴシック" charset="0"/>
              <a:cs typeface="Arial" charset="0"/>
            </a:endParaRPr>
          </a:p>
          <a:p>
            <a:pPr marL="39688"/>
            <a:r>
              <a:rPr lang="en-US" sz="1300">
                <a:solidFill>
                  <a:srgbClr val="000000"/>
                </a:solidFill>
                <a:ea typeface="ＭＳ Ｐゴシック" charset="0"/>
                <a:cs typeface="Arial" charset="0"/>
              </a:rPr>
              <a:t>Nirenburg, S., T. Oates and J. English. 2007. Learning by Reading by Learning to Read. Proceedings of the International Conference on Semantic Computing. San Jose, CA. August.</a:t>
            </a:r>
          </a:p>
          <a:p>
            <a:pPr marL="39688"/>
            <a:r>
              <a:rPr lang="en-US" sz="1300">
                <a:solidFill>
                  <a:srgbClr val="000000"/>
                </a:solidFill>
                <a:latin typeface="Helvetica" charset="0"/>
                <a:ea typeface="ＭＳ Ｐゴシック" charset="0"/>
                <a:cs typeface="Helvetica" charset="0"/>
                <a:sym typeface="Helvetica" charset="0"/>
              </a:rPr>
              <a:t>English, J. And S. Nirenburg 2010. Striking a Balance: Human and Computer Contributions to Learning through Semantic Analysis. Proceedings of the </a:t>
            </a:r>
            <a:r>
              <a:rPr lang="en-US" sz="1300">
                <a:solidFill>
                  <a:srgbClr val="000000"/>
                </a:solidFill>
                <a:ea typeface="ＭＳ Ｐゴシック" charset="0"/>
                <a:cs typeface="Arial" charset="0"/>
              </a:rPr>
              <a:t>International Conference on Semantic Computing, Pittsburgh, PA, September. </a:t>
            </a:r>
          </a:p>
          <a:p>
            <a:pPr marL="39688"/>
            <a:r>
              <a:rPr lang="en-US" sz="1300">
                <a:solidFill>
                  <a:schemeClr val="tx1"/>
                </a:solidFill>
                <a:ea typeface="ＭＳ Ｐゴシック" charset="0"/>
                <a:cs typeface="Arial" charset="0"/>
              </a:rPr>
              <a:t>Nirenburg, S., M. McShane and S. Beale. Three Kinds of Learning in One Agent-Oriented Environment. Submitted to AAAI Fall Symposium on Biologically Inspired Cognitive Architectures, Arlington, VA, Nov. 2010.</a:t>
            </a:r>
            <a:endParaRPr lang="en-US" sz="1300">
              <a:solidFill>
                <a:schemeClr val="tx1"/>
              </a:solidFill>
              <a:ea typeface="ＭＳ Ｐゴシック" charset="0"/>
              <a:cs typeface="Lucida Grande" charset="0"/>
            </a:endParaRPr>
          </a:p>
          <a:p>
            <a:pPr marL="39688"/>
            <a:endParaRPr lang="en-US" sz="1300">
              <a:solidFill>
                <a:srgbClr val="000000"/>
              </a:solidFill>
              <a:ea typeface="ＭＳ Ｐゴシック" charset="0"/>
              <a:cs typeface="Lucida Grande" charset="0"/>
            </a:endParaRPr>
          </a:p>
          <a:p>
            <a:pPr marL="39688"/>
            <a:endParaRPr lang="en-US" sz="1300" b="1">
              <a:solidFill>
                <a:schemeClr val="tx1"/>
              </a:solidFill>
              <a:ea typeface="ＭＳ Ｐゴシック" charset="0"/>
              <a:cs typeface="Lucida Grande" charset="0"/>
            </a:endParaRPr>
          </a:p>
          <a:p>
            <a:pPr marL="39688"/>
            <a:r>
              <a:rPr lang="en-US" sz="1300" b="1">
                <a:solidFill>
                  <a:schemeClr val="tx1"/>
                </a:solidFill>
                <a:ea typeface="ＭＳ Ｐゴシック" charset="0"/>
                <a:cs typeface="Lucida Grande" charset="0"/>
              </a:rPr>
              <a:t>Knowledge Substrate (a small subset)</a:t>
            </a:r>
          </a:p>
          <a:p>
            <a:pPr marL="39688"/>
            <a:endParaRPr lang="en-US" sz="1300" b="1">
              <a:solidFill>
                <a:schemeClr val="tx1"/>
              </a:solidFill>
              <a:ea typeface="ＭＳ Ｐゴシック" charset="0"/>
              <a:cs typeface="Lucida Grande" charset="0"/>
            </a:endParaRPr>
          </a:p>
          <a:p>
            <a:pPr marL="39688"/>
            <a:r>
              <a:rPr lang="en-US" sz="1300">
                <a:solidFill>
                  <a:srgbClr val="000000"/>
                </a:solidFill>
                <a:ea typeface="ＭＳ Ｐゴシック" charset="0"/>
                <a:cs typeface="Arial" charset="0"/>
              </a:rPr>
              <a:t>Nirenburg, Sergei, Marjorie McShane and Stephen Beale.2009. A unified ontological-semantic substrate for physiological simulation and cognitive modeling. Proceedings of the International Conference on Biomedical   Ontology, University at Buffalo, NY.</a:t>
            </a:r>
          </a:p>
          <a:p>
            <a:pPr marL="39688"/>
            <a:r>
              <a:rPr lang="en-US" sz="1200">
                <a:solidFill>
                  <a:schemeClr val="tx1"/>
                </a:solidFill>
                <a:latin typeface="Helvetica" charset="0"/>
                <a:ea typeface="ＭＳ Ｐゴシック" charset="0"/>
                <a:cs typeface="Helvetica" charset="0"/>
                <a:sym typeface="Helvetica" charset="0"/>
              </a:rPr>
              <a:t>Nirenburg, S., M. McShane, S. Beale, R. Catizone. The Servant of Many Masters: A Unified Representational Knowledge Scheme for Intelligent Agents across Applications. Submitted to Knowledge Engineering and Ontology Development (KEOD), Valencia, Spain, Oct. 2010.</a:t>
            </a:r>
          </a:p>
          <a:p>
            <a:pPr marL="39688"/>
            <a:endParaRPr lang="en-US">
              <a:solidFill>
                <a:schemeClr val="tx1"/>
              </a:solidFill>
              <a:ea typeface="ＭＳ Ｐゴシック" charset="0"/>
              <a:cs typeface="Lucida Grande" charset="0"/>
            </a:endParaRPr>
          </a:p>
          <a:p>
            <a:pPr marL="39688"/>
            <a:endParaRPr lang="en-US">
              <a:solidFill>
                <a:schemeClr val="tx1"/>
              </a:solidFill>
              <a:ea typeface="ＭＳ Ｐゴシック" charset="0"/>
              <a:cs typeface="Lucida Grande" charset="0"/>
            </a:endParaRPr>
          </a:p>
          <a:p>
            <a:pPr marL="39688"/>
            <a:endParaRPr lang="en-US" sz="1300">
              <a:solidFill>
                <a:srgbClr val="000000"/>
              </a:solidFill>
              <a:ea typeface="ＭＳ Ｐゴシック" charset="0"/>
              <a:cs typeface="Arial" charset="0"/>
            </a:endParaRPr>
          </a:p>
        </p:txBody>
      </p:sp>
    </p:spTree>
    <p:extLst>
      <p:ext uri="{BB962C8B-B14F-4D97-AF65-F5344CB8AC3E}">
        <p14:creationId xmlns:p14="http://schemas.microsoft.com/office/powerpoint/2010/main" val="39418635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6313" y="1066800"/>
            <a:ext cx="1731962" cy="170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0" y="1071563"/>
            <a:ext cx="172085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4638" y="1065213"/>
            <a:ext cx="1663700" cy="168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655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000" y="3930650"/>
            <a:ext cx="1562100" cy="153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655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8813" y="3935413"/>
            <a:ext cx="1576387"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6554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0200" y="3937000"/>
            <a:ext cx="1549400" cy="156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65543"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22500" y="3860800"/>
            <a:ext cx="1628775" cy="163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65544"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4800" y="3886200"/>
            <a:ext cx="1625600"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pic>
        <p:nvPicPr>
          <p:cNvPr id="65545"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7100" y="1066800"/>
            <a:ext cx="1676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round/>
                <a:headEnd/>
                <a:tailEnd/>
              </a14:hiddenLine>
            </a:ext>
          </a:extLst>
        </p:spPr>
      </p:pic>
      <p:sp>
        <p:nvSpPr>
          <p:cNvPr id="65546" name="Rectangle 10"/>
          <p:cNvSpPr>
            <a:spLocks/>
          </p:cNvSpPr>
          <p:nvPr/>
        </p:nvSpPr>
        <p:spPr bwMode="auto">
          <a:xfrm>
            <a:off x="2209800" y="228600"/>
            <a:ext cx="436433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3200" b="1" dirty="0">
                <a:solidFill>
                  <a:schemeClr val="tx1"/>
                </a:solidFill>
                <a:latin typeface="Rockwell" charset="0"/>
                <a:ea typeface="ＭＳ Ｐゴシック" charset="0"/>
                <a:cs typeface="ＭＳ Ｐゴシック" charset="0"/>
                <a:sym typeface="Rockwell" charset="0"/>
              </a:rPr>
              <a:t>The </a:t>
            </a:r>
            <a:r>
              <a:rPr lang="en-US" sz="3200" b="1" dirty="0" err="1">
                <a:solidFill>
                  <a:schemeClr val="tx1"/>
                </a:solidFill>
                <a:latin typeface="Rockwell" charset="0"/>
                <a:ea typeface="ＭＳ Ｐゴシック" charset="0"/>
                <a:cs typeface="ＭＳ Ｐゴシック" charset="0"/>
                <a:sym typeface="Rockwell" charset="0"/>
              </a:rPr>
              <a:t>OntoAgent</a:t>
            </a:r>
            <a:r>
              <a:rPr lang="en-US" sz="3200" b="1" dirty="0">
                <a:solidFill>
                  <a:schemeClr val="tx1"/>
                </a:solidFill>
                <a:latin typeface="Rockwell" charset="0"/>
                <a:ea typeface="ＭＳ Ｐゴシック" charset="0"/>
                <a:cs typeface="ＭＳ Ｐゴシック" charset="0"/>
                <a:sym typeface="Rockwell" charset="0"/>
              </a:rPr>
              <a:t>  Team</a:t>
            </a:r>
          </a:p>
        </p:txBody>
      </p:sp>
      <p:sp>
        <p:nvSpPr>
          <p:cNvPr id="65547" name="Rectangle 11"/>
          <p:cNvSpPr>
            <a:spLocks/>
          </p:cNvSpPr>
          <p:nvPr/>
        </p:nvSpPr>
        <p:spPr bwMode="auto">
          <a:xfrm>
            <a:off x="4872038" y="2743200"/>
            <a:ext cx="16129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1400">
                <a:solidFill>
                  <a:schemeClr val="tx1"/>
                </a:solidFill>
                <a:latin typeface="Rockwell" charset="0"/>
                <a:ea typeface="ＭＳ Ｐゴシック" charset="0"/>
                <a:cs typeface="ＭＳ Ｐゴシック" charset="0"/>
                <a:sym typeface="Rockwell" charset="0"/>
              </a:rPr>
              <a:t>Marge McShane </a:t>
            </a:r>
          </a:p>
          <a:p>
            <a:pPr marL="39688" algn="ctr"/>
            <a:r>
              <a:rPr lang="en-US" sz="1400">
                <a:solidFill>
                  <a:schemeClr val="tx1"/>
                </a:solidFill>
                <a:latin typeface="Rockwell" charset="0"/>
                <a:ea typeface="ＭＳ Ｐゴシック" charset="0"/>
                <a:cs typeface="ＭＳ Ｐゴシック" charset="0"/>
                <a:sym typeface="Rockwell" charset="0"/>
              </a:rPr>
              <a:t>Co-PI, Knowledge</a:t>
            </a:r>
          </a:p>
        </p:txBody>
      </p:sp>
      <p:sp>
        <p:nvSpPr>
          <p:cNvPr id="65548" name="Rectangle 12"/>
          <p:cNvSpPr>
            <a:spLocks/>
          </p:cNvSpPr>
          <p:nvPr/>
        </p:nvSpPr>
        <p:spPr bwMode="auto">
          <a:xfrm>
            <a:off x="6515100" y="2743200"/>
            <a:ext cx="1917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lgn="ctr"/>
            <a:r>
              <a:rPr lang="en-US" sz="1400">
                <a:solidFill>
                  <a:schemeClr val="tx1"/>
                </a:solidFill>
                <a:latin typeface="Rockwell" charset="0"/>
                <a:ea typeface="ＭＳ Ｐゴシック" charset="0"/>
                <a:cs typeface="ＭＳ Ｐゴシック" charset="0"/>
                <a:sym typeface="Rockwell" charset="0"/>
              </a:rPr>
              <a:t>George Fantry Consultant, Medicine </a:t>
            </a:r>
          </a:p>
        </p:txBody>
      </p:sp>
      <p:sp>
        <p:nvSpPr>
          <p:cNvPr id="65549" name="Rectangle 13"/>
          <p:cNvSpPr>
            <a:spLocks/>
          </p:cNvSpPr>
          <p:nvPr/>
        </p:nvSpPr>
        <p:spPr bwMode="auto">
          <a:xfrm>
            <a:off x="430213" y="5499100"/>
            <a:ext cx="35702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lgn="ctr"/>
            <a:r>
              <a:rPr lang="en-US" sz="1400">
                <a:solidFill>
                  <a:schemeClr val="tx1"/>
                </a:solidFill>
                <a:latin typeface="Rockwell" charset="0"/>
                <a:ea typeface="ＭＳ Ｐゴシック" charset="0"/>
                <a:cs typeface="ＭＳ Ｐゴシック" charset="0"/>
                <a:sym typeface="Rockwell" charset="0"/>
              </a:rPr>
              <a:t>Steve Beale               Roberta Catizone</a:t>
            </a:r>
          </a:p>
        </p:txBody>
      </p:sp>
      <p:sp>
        <p:nvSpPr>
          <p:cNvPr id="65550" name="Rectangle 14"/>
          <p:cNvSpPr>
            <a:spLocks/>
          </p:cNvSpPr>
          <p:nvPr/>
        </p:nvSpPr>
        <p:spPr bwMode="auto">
          <a:xfrm>
            <a:off x="3848100" y="5486400"/>
            <a:ext cx="36703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lgn="ctr"/>
            <a:r>
              <a:rPr lang="en-US" sz="1400">
                <a:solidFill>
                  <a:schemeClr val="tx1"/>
                </a:solidFill>
                <a:latin typeface="Rockwell" charset="0"/>
                <a:ea typeface="ＭＳ Ｐゴシック" charset="0"/>
                <a:cs typeface="ＭＳ Ｐゴシック" charset="0"/>
                <a:sym typeface="Rockwell" charset="0"/>
              </a:rPr>
              <a:t>Jesse English             Ben Johnson</a:t>
            </a:r>
          </a:p>
        </p:txBody>
      </p:sp>
      <p:sp>
        <p:nvSpPr>
          <p:cNvPr id="65551" name="Rectangle 15"/>
          <p:cNvSpPr>
            <a:spLocks/>
          </p:cNvSpPr>
          <p:nvPr/>
        </p:nvSpPr>
        <p:spPr bwMode="auto">
          <a:xfrm>
            <a:off x="7213600" y="5473700"/>
            <a:ext cx="18669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lgn="ctr"/>
            <a:r>
              <a:rPr lang="en-US" sz="1400">
                <a:solidFill>
                  <a:schemeClr val="tx1"/>
                </a:solidFill>
                <a:latin typeface="Rockwell" charset="0"/>
                <a:ea typeface="ＭＳ Ｐゴシック" charset="0"/>
                <a:cs typeface="ＭＳ Ｐゴシック" charset="0"/>
                <a:sym typeface="Rockwell" charset="0"/>
              </a:rPr>
              <a:t>Bryan Wilkinson</a:t>
            </a:r>
          </a:p>
        </p:txBody>
      </p:sp>
      <p:sp>
        <p:nvSpPr>
          <p:cNvPr id="65552" name="Rectangle 16"/>
          <p:cNvSpPr>
            <a:spLocks/>
          </p:cNvSpPr>
          <p:nvPr/>
        </p:nvSpPr>
        <p:spPr bwMode="auto">
          <a:xfrm>
            <a:off x="5421313" y="3530600"/>
            <a:ext cx="21875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1800">
                <a:solidFill>
                  <a:schemeClr val="tx1"/>
                </a:solidFill>
                <a:latin typeface="Rockwell" charset="0"/>
                <a:ea typeface="ＭＳ Ｐゴシック" charset="0"/>
                <a:cs typeface="ＭＳ Ｐゴシック" charset="0"/>
                <a:sym typeface="Rockwell" charset="0"/>
              </a:rPr>
              <a:t>Software Engineers</a:t>
            </a:r>
          </a:p>
        </p:txBody>
      </p:sp>
      <p:sp>
        <p:nvSpPr>
          <p:cNvPr id="65553" name="Rectangle 17"/>
          <p:cNvSpPr>
            <a:spLocks/>
          </p:cNvSpPr>
          <p:nvPr/>
        </p:nvSpPr>
        <p:spPr bwMode="auto">
          <a:xfrm>
            <a:off x="5002213" y="6210300"/>
            <a:ext cx="4132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u="sng">
                <a:solidFill>
                  <a:schemeClr val="tx1"/>
                </a:solidFill>
                <a:latin typeface="Rockwell" charset="0"/>
                <a:ea typeface="ＭＳ Ｐゴシック" charset="0"/>
                <a:cs typeface="ＭＳ Ｐゴシック" charset="0"/>
                <a:sym typeface="Rockwell" charset="0"/>
                <a:hlinkClick r:id="rId11"/>
              </a:rPr>
              <a:t>http://trulysmartagents.org</a:t>
            </a:r>
            <a:r>
              <a:rPr lang="en-US">
                <a:solidFill>
                  <a:schemeClr val="tx1"/>
                </a:solidFill>
                <a:latin typeface="Rockwell" charset="0"/>
                <a:ea typeface="ＭＳ Ｐゴシック" charset="0"/>
                <a:cs typeface="ＭＳ Ｐゴシック" charset="0"/>
                <a:sym typeface="Rockwell" charset="0"/>
              </a:rPr>
              <a:t>/</a:t>
            </a:r>
          </a:p>
        </p:txBody>
      </p:sp>
      <p:sp>
        <p:nvSpPr>
          <p:cNvPr id="65554" name="Rectangle 18"/>
          <p:cNvSpPr>
            <a:spLocks/>
          </p:cNvSpPr>
          <p:nvPr/>
        </p:nvSpPr>
        <p:spPr bwMode="auto">
          <a:xfrm>
            <a:off x="368300" y="3530600"/>
            <a:ext cx="35036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1800">
                <a:solidFill>
                  <a:schemeClr val="tx1"/>
                </a:solidFill>
                <a:latin typeface="Rockwell" charset="0"/>
                <a:ea typeface="ＭＳ Ｐゴシック" charset="0"/>
                <a:cs typeface="ＭＳ Ｐゴシック" charset="0"/>
                <a:sym typeface="Rockwell" charset="0"/>
              </a:rPr>
              <a:t>Senior Researchers, Technology</a:t>
            </a:r>
          </a:p>
        </p:txBody>
      </p:sp>
      <p:sp>
        <p:nvSpPr>
          <p:cNvPr id="65555" name="Rectangle 19"/>
          <p:cNvSpPr>
            <a:spLocks/>
          </p:cNvSpPr>
          <p:nvPr/>
        </p:nvSpPr>
        <p:spPr bwMode="auto">
          <a:xfrm>
            <a:off x="0" y="2743200"/>
            <a:ext cx="230981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lgn="ctr"/>
            <a:r>
              <a:rPr lang="en-US" sz="1400">
                <a:solidFill>
                  <a:schemeClr val="tx1"/>
                </a:solidFill>
                <a:latin typeface="Rockwell" charset="0"/>
                <a:ea typeface="ＭＳ Ｐゴシック" charset="0"/>
                <a:cs typeface="ＭＳ Ｐゴシック" charset="0"/>
                <a:sym typeface="Rockwell" charset="0"/>
              </a:rPr>
              <a:t>Bruce Jarrell</a:t>
            </a:r>
          </a:p>
          <a:p>
            <a:pPr marL="39688" algn="ctr"/>
            <a:r>
              <a:rPr lang="en-US" sz="1400">
                <a:solidFill>
                  <a:schemeClr val="tx1"/>
                </a:solidFill>
                <a:latin typeface="Rockwell" charset="0"/>
                <a:ea typeface="ＭＳ Ｐゴシック" charset="0"/>
                <a:cs typeface="ＭＳ Ｐゴシック" charset="0"/>
                <a:sym typeface="Rockwell" charset="0"/>
              </a:rPr>
              <a:t>PI, Medicine</a:t>
            </a:r>
          </a:p>
        </p:txBody>
      </p:sp>
      <p:sp>
        <p:nvSpPr>
          <p:cNvPr id="65556" name="Rectangle 20"/>
          <p:cNvSpPr>
            <a:spLocks/>
          </p:cNvSpPr>
          <p:nvPr/>
        </p:nvSpPr>
        <p:spPr bwMode="auto">
          <a:xfrm>
            <a:off x="2171700" y="2743200"/>
            <a:ext cx="16398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lgn="ctr"/>
            <a:r>
              <a:rPr lang="en-US" sz="1400">
                <a:solidFill>
                  <a:schemeClr val="tx1"/>
                </a:solidFill>
                <a:latin typeface="Rockwell" charset="0"/>
                <a:ea typeface="ＭＳ Ｐゴシック" charset="0"/>
                <a:cs typeface="ＭＳ Ｐゴシック" charset="0"/>
                <a:sym typeface="Rockwell" charset="0"/>
              </a:rPr>
              <a:t>Sergei Nirenburg</a:t>
            </a:r>
          </a:p>
          <a:p>
            <a:pPr marL="39688" algn="ctr"/>
            <a:r>
              <a:rPr lang="en-US" sz="1400">
                <a:solidFill>
                  <a:schemeClr val="tx1"/>
                </a:solidFill>
                <a:latin typeface="Rockwell" charset="0"/>
                <a:ea typeface="ＭＳ Ｐゴシック" charset="0"/>
                <a:cs typeface="ＭＳ Ｐゴシック" charset="0"/>
                <a:sym typeface="Rockwell" charset="0"/>
              </a:rPr>
              <a:t>Co-PI, Technology</a:t>
            </a:r>
          </a:p>
        </p:txBody>
      </p:sp>
    </p:spTree>
    <p:extLst>
      <p:ext uri="{BB962C8B-B14F-4D97-AF65-F5344CB8AC3E}">
        <p14:creationId xmlns:p14="http://schemas.microsoft.com/office/powerpoint/2010/main" val="2137485740"/>
      </p:ext>
    </p:extLst>
  </p:cSld>
  <p:clrMapOvr>
    <a:masterClrMapping/>
  </p:clrMapOvr>
  <p:transition xmlns:p14="http://schemas.microsoft.com/office/powerpoint/2010/mai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5800" y="838200"/>
            <a:ext cx="8185354" cy="2677656"/>
          </a:xfrm>
          <a:prstGeom prst="rect">
            <a:avLst/>
          </a:prstGeom>
          <a:noFill/>
        </p:spPr>
        <p:txBody>
          <a:bodyPr wrap="none" rtlCol="0">
            <a:spAutoFit/>
          </a:bodyPr>
          <a:lstStyle/>
          <a:p>
            <a:r>
              <a:rPr lang="en-US" sz="2400" dirty="0" smtClean="0"/>
              <a:t>We will now present a </a:t>
            </a:r>
            <a:r>
              <a:rPr lang="en-US" sz="2400" b="1" dirty="0" smtClean="0"/>
              <a:t>very</a:t>
            </a:r>
            <a:r>
              <a:rPr lang="en-US" sz="2400" dirty="0" smtClean="0"/>
              <a:t> </a:t>
            </a:r>
            <a:r>
              <a:rPr lang="en-US" sz="2400" b="1" dirty="0" smtClean="0"/>
              <a:t>brief overview </a:t>
            </a:r>
            <a:r>
              <a:rPr lang="en-US" sz="2400" dirty="0" smtClean="0"/>
              <a:t>of the following </a:t>
            </a:r>
          </a:p>
          <a:p>
            <a:r>
              <a:rPr lang="en-US" sz="2400" dirty="0"/>
              <a:t>c</a:t>
            </a:r>
            <a:r>
              <a:rPr lang="en-US" sz="2400" dirty="0" smtClean="0"/>
              <a:t>omponent technologies:</a:t>
            </a:r>
          </a:p>
          <a:p>
            <a:endParaRPr lang="en-US" sz="2400" dirty="0"/>
          </a:p>
          <a:p>
            <a:pPr marL="342900" indent="-342900">
              <a:buFont typeface="Wingdings" charset="2"/>
              <a:buChar char="u"/>
            </a:pPr>
            <a:r>
              <a:rPr lang="en-US" sz="2400" dirty="0" smtClean="0"/>
              <a:t>  Physiological simulation, </a:t>
            </a:r>
          </a:p>
          <a:p>
            <a:pPr marL="342900" indent="-342900">
              <a:buFont typeface="Wingdings" charset="2"/>
              <a:buChar char="u"/>
            </a:pPr>
            <a:r>
              <a:rPr lang="en-US" sz="2400" dirty="0" smtClean="0"/>
              <a:t>  Natural language processing and</a:t>
            </a:r>
          </a:p>
          <a:p>
            <a:pPr marL="342900" indent="-342900">
              <a:buFont typeface="Wingdings" charset="2"/>
              <a:buChar char="u"/>
            </a:pPr>
            <a:r>
              <a:rPr lang="en-US" sz="2400" dirty="0" smtClean="0"/>
              <a:t>  Decision making</a:t>
            </a:r>
          </a:p>
          <a:p>
            <a:pPr marL="342900" indent="-342900">
              <a:buFont typeface="Wingdings" charset="2"/>
              <a:buChar char="u"/>
            </a:pPr>
            <a:r>
              <a:rPr lang="en-US" sz="2400" dirty="0"/>
              <a:t> </a:t>
            </a:r>
            <a:r>
              <a:rPr lang="en-US" sz="2400" dirty="0" smtClean="0"/>
              <a:t> Learning</a:t>
            </a:r>
            <a:endParaRPr lang="en-US" sz="2400" dirty="0"/>
          </a:p>
        </p:txBody>
      </p:sp>
    </p:spTree>
    <p:extLst>
      <p:ext uri="{BB962C8B-B14F-4D97-AF65-F5344CB8AC3E}">
        <p14:creationId xmlns:p14="http://schemas.microsoft.com/office/powerpoint/2010/main" val="921077528"/>
      </p:ext>
    </p:extLst>
  </p:cSld>
  <p:clrMapOvr>
    <a:masterClrMapping/>
  </p:clrMapOvr>
  <p:transition xmlns:p14="http://schemas.microsoft.com/office/powerpoint/2010/mai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p:cNvSpPr>
          <p:nvPr/>
        </p:nvSpPr>
        <p:spPr bwMode="auto">
          <a:xfrm>
            <a:off x="304800" y="609600"/>
            <a:ext cx="85471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2400" dirty="0">
                <a:solidFill>
                  <a:srgbClr val="333399"/>
                </a:solidFill>
                <a:ea typeface="ＭＳ Ｐゴシック" charset="0"/>
                <a:cs typeface="Arial" charset="0"/>
              </a:rPr>
              <a:t>   A few characteristics of physiological simulation in MVP</a:t>
            </a:r>
          </a:p>
          <a:p>
            <a:pPr marL="39688"/>
            <a:endParaRPr lang="en-US" sz="2400" dirty="0">
              <a:solidFill>
                <a:srgbClr val="333399"/>
              </a:solidFill>
              <a:ea typeface="ＭＳ Ｐゴシック" charset="0"/>
              <a:cs typeface="Lucida Grande" charset="0"/>
            </a:endParaRPr>
          </a:p>
          <a:p>
            <a:pPr marL="382588" indent="-342900">
              <a:buClr>
                <a:srgbClr val="333399"/>
              </a:buClr>
              <a:buSzPct val="125000"/>
              <a:buFont typeface="Wingdings" charset="2"/>
              <a:buChar char="u"/>
            </a:pPr>
            <a:r>
              <a:rPr lang="en-US" sz="2400" dirty="0">
                <a:solidFill>
                  <a:srgbClr val="333399"/>
                </a:solidFill>
                <a:ea typeface="ＭＳ Ｐゴシック" charset="0"/>
                <a:cs typeface="Arial" charset="0"/>
              </a:rPr>
              <a:t>    physiological simulation relies on </a:t>
            </a:r>
            <a:r>
              <a:rPr lang="en-US" sz="2400" b="1" dirty="0">
                <a:solidFill>
                  <a:srgbClr val="333399"/>
                </a:solidFill>
                <a:ea typeface="ＭＳ Ｐゴシック" charset="0"/>
                <a:cs typeface="Arial" charset="0"/>
              </a:rPr>
              <a:t>symbolic  </a:t>
            </a:r>
            <a:r>
              <a:rPr lang="en-US" sz="2400" b="1" dirty="0" smtClean="0">
                <a:solidFill>
                  <a:srgbClr val="333399"/>
                </a:solidFill>
                <a:ea typeface="ＭＳ Ｐゴシック" charset="0"/>
                <a:cs typeface="Arial" charset="0"/>
              </a:rPr>
              <a:t>  </a:t>
            </a:r>
          </a:p>
          <a:p>
            <a:pPr marL="39688">
              <a:buClr>
                <a:srgbClr val="333399"/>
              </a:buClr>
              <a:buSzPct val="125000"/>
            </a:pPr>
            <a:r>
              <a:rPr lang="en-US" sz="2400" b="1" dirty="0">
                <a:solidFill>
                  <a:srgbClr val="333399"/>
                </a:solidFill>
                <a:ea typeface="ＭＳ Ｐゴシック" charset="0"/>
                <a:cs typeface="Arial" charset="0"/>
              </a:rPr>
              <a:t> </a:t>
            </a:r>
            <a:r>
              <a:rPr lang="en-US" sz="2400" b="1" dirty="0" smtClean="0">
                <a:solidFill>
                  <a:srgbClr val="333399"/>
                </a:solidFill>
                <a:ea typeface="ＭＳ Ｐゴシック" charset="0"/>
                <a:cs typeface="Arial" charset="0"/>
              </a:rPr>
              <a:t>       descriptions</a:t>
            </a:r>
            <a:r>
              <a:rPr lang="en-US" sz="2400" dirty="0" smtClean="0">
                <a:solidFill>
                  <a:srgbClr val="333399"/>
                </a:solidFill>
                <a:ea typeface="ＭＳ Ｐゴシック" charset="0"/>
                <a:cs typeface="Arial" charset="0"/>
              </a:rPr>
              <a:t> of </a:t>
            </a:r>
            <a:r>
              <a:rPr lang="en-US" sz="2400" dirty="0">
                <a:solidFill>
                  <a:srgbClr val="333399"/>
                </a:solidFill>
                <a:ea typeface="ＭＳ Ｐゴシック" charset="0"/>
                <a:cs typeface="Arial" charset="0"/>
              </a:rPr>
              <a:t>physiological processes</a:t>
            </a:r>
          </a:p>
          <a:p>
            <a:pPr marL="382588" indent="-342900">
              <a:buFont typeface="Wingdings" charset="2"/>
              <a:buChar char="u"/>
            </a:pPr>
            <a:endParaRPr lang="en-US" sz="2400" dirty="0">
              <a:solidFill>
                <a:srgbClr val="333399"/>
              </a:solidFill>
              <a:ea typeface="ＭＳ Ｐゴシック" charset="0"/>
              <a:cs typeface="Arial" charset="0"/>
            </a:endParaRPr>
          </a:p>
          <a:p>
            <a:pPr marL="382588" indent="-342900">
              <a:buClr>
                <a:srgbClr val="333399"/>
              </a:buClr>
              <a:buSzPct val="125000"/>
              <a:buFont typeface="Wingdings" charset="2"/>
              <a:buChar char="u"/>
            </a:pPr>
            <a:r>
              <a:rPr lang="en-US" sz="2400" dirty="0">
                <a:solidFill>
                  <a:srgbClr val="333399"/>
                </a:solidFill>
                <a:ea typeface="ＭＳ Ｐゴシック" charset="0"/>
                <a:cs typeface="Arial" charset="0"/>
              </a:rPr>
              <a:t>    the processes within the model operate over time on a </a:t>
            </a:r>
          </a:p>
          <a:p>
            <a:pPr marL="39688"/>
            <a:r>
              <a:rPr lang="en-US" sz="2400" dirty="0" smtClean="0">
                <a:solidFill>
                  <a:srgbClr val="333399"/>
                </a:solidFill>
                <a:ea typeface="ＭＳ Ｐゴシック" charset="0"/>
                <a:cs typeface="Arial" charset="0"/>
              </a:rPr>
              <a:t>         large </a:t>
            </a:r>
            <a:r>
              <a:rPr lang="en-US" sz="2400" dirty="0">
                <a:solidFill>
                  <a:srgbClr val="333399"/>
                </a:solidFill>
                <a:ea typeface="ＭＳ Ｐゴシック" charset="0"/>
                <a:cs typeface="Arial" charset="0"/>
              </a:rPr>
              <a:t>set of </a:t>
            </a:r>
            <a:r>
              <a:rPr lang="en-US" sz="2400" b="1" dirty="0">
                <a:solidFill>
                  <a:srgbClr val="333399"/>
                </a:solidFill>
                <a:ea typeface="ＭＳ Ｐゴシック" charset="0"/>
                <a:cs typeface="Arial" charset="0"/>
              </a:rPr>
              <a:t>anatomical and physiological parameters</a:t>
            </a:r>
          </a:p>
          <a:p>
            <a:pPr marL="39688"/>
            <a:r>
              <a:rPr lang="en-US" sz="2400" dirty="0" smtClean="0">
                <a:solidFill>
                  <a:srgbClr val="333399"/>
                </a:solidFill>
                <a:ea typeface="ＭＳ Ｐゴシック" charset="0"/>
                <a:cs typeface="Arial" charset="0"/>
              </a:rPr>
              <a:t>        defined </a:t>
            </a:r>
            <a:r>
              <a:rPr lang="en-US" sz="2400" dirty="0">
                <a:solidFill>
                  <a:srgbClr val="333399"/>
                </a:solidFill>
                <a:ea typeface="ＭＳ Ｐゴシック" charset="0"/>
                <a:cs typeface="Arial" charset="0"/>
              </a:rPr>
              <a:t>in terms of an ontology</a:t>
            </a:r>
          </a:p>
          <a:p>
            <a:pPr marL="382588" indent="-342900">
              <a:buFont typeface="Wingdings" charset="2"/>
              <a:buChar char="u"/>
            </a:pPr>
            <a:endParaRPr lang="en-US" sz="2400" dirty="0">
              <a:solidFill>
                <a:srgbClr val="333399"/>
              </a:solidFill>
              <a:ea typeface="ＭＳ Ｐゴシック" charset="0"/>
              <a:cs typeface="Arial" charset="0"/>
            </a:endParaRPr>
          </a:p>
          <a:p>
            <a:pPr marL="382588" indent="-342900">
              <a:buClr>
                <a:srgbClr val="333399"/>
              </a:buClr>
              <a:buSzPct val="125000"/>
              <a:buFont typeface="Wingdings" charset="2"/>
              <a:buChar char="u"/>
            </a:pPr>
            <a:r>
              <a:rPr lang="en-US" sz="2400" dirty="0">
                <a:solidFill>
                  <a:srgbClr val="333399"/>
                </a:solidFill>
                <a:ea typeface="ＭＳ Ｐゴシック" charset="0"/>
                <a:cs typeface="Arial" charset="0"/>
              </a:rPr>
              <a:t>    </a:t>
            </a:r>
            <a:r>
              <a:rPr lang="en-US" sz="2400" b="1" dirty="0">
                <a:solidFill>
                  <a:srgbClr val="333399"/>
                </a:solidFill>
                <a:ea typeface="ＭＳ Ｐゴシック" charset="0"/>
                <a:cs typeface="Arial" charset="0"/>
              </a:rPr>
              <a:t>creating</a:t>
            </a:r>
            <a:r>
              <a:rPr lang="en-US" sz="2400" dirty="0">
                <a:solidFill>
                  <a:srgbClr val="333399"/>
                </a:solidFill>
                <a:ea typeface="ＭＳ Ｐゴシック" charset="0"/>
                <a:cs typeface="Arial" charset="0"/>
              </a:rPr>
              <a:t> a medical case means setting and  </a:t>
            </a:r>
          </a:p>
          <a:p>
            <a:pPr marL="39688"/>
            <a:r>
              <a:rPr lang="en-US" sz="2400" dirty="0" smtClean="0">
                <a:solidFill>
                  <a:srgbClr val="333399"/>
                </a:solidFill>
                <a:ea typeface="ＭＳ Ｐゴシック" charset="0"/>
                <a:cs typeface="Arial" charset="0"/>
              </a:rPr>
              <a:t>        modifying </a:t>
            </a:r>
            <a:r>
              <a:rPr lang="en-US" sz="2400" dirty="0">
                <a:solidFill>
                  <a:srgbClr val="333399"/>
                </a:solidFill>
                <a:ea typeface="ＭＳ Ｐゴシック" charset="0"/>
                <a:cs typeface="Arial" charset="0"/>
              </a:rPr>
              <a:t>the values of a subset of the physiological  </a:t>
            </a:r>
          </a:p>
          <a:p>
            <a:pPr marL="39688"/>
            <a:r>
              <a:rPr lang="en-US" sz="2400" dirty="0" smtClean="0">
                <a:solidFill>
                  <a:srgbClr val="333399"/>
                </a:solidFill>
                <a:ea typeface="ＭＳ Ｐゴシック" charset="0"/>
                <a:cs typeface="Arial" charset="0"/>
              </a:rPr>
              <a:t>        parameters </a:t>
            </a:r>
            <a:r>
              <a:rPr lang="en-US" sz="2400" dirty="0">
                <a:solidFill>
                  <a:srgbClr val="333399"/>
                </a:solidFill>
                <a:ea typeface="ＭＳ Ｐゴシック" charset="0"/>
                <a:cs typeface="Arial" charset="0"/>
              </a:rPr>
              <a:t>in the model.</a:t>
            </a:r>
          </a:p>
        </p:txBody>
      </p:sp>
    </p:spTree>
    <p:extLst>
      <p:ext uri="{BB962C8B-B14F-4D97-AF65-F5344CB8AC3E}">
        <p14:creationId xmlns:p14="http://schemas.microsoft.com/office/powerpoint/2010/main" val="3265070776"/>
      </p:ext>
    </p:extLst>
  </p:cSld>
  <p:clrMapOvr>
    <a:masterClrMapping/>
  </p:clrMapOvr>
  <p:transition xmlns:p14="http://schemas.microsoft.com/office/powerpoint/2010/mai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25" y="1333500"/>
            <a:ext cx="8474075" cy="207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round/>
                <a:headEnd/>
                <a:tailEnd/>
              </a14:hiddenLine>
            </a:ext>
          </a:extLst>
        </p:spPr>
      </p:pic>
      <p:sp>
        <p:nvSpPr>
          <p:cNvPr id="13314" name="Rectangle 2"/>
          <p:cNvSpPr>
            <a:spLocks/>
          </p:cNvSpPr>
          <p:nvPr/>
        </p:nvSpPr>
        <p:spPr bwMode="auto">
          <a:xfrm>
            <a:off x="368300" y="3619500"/>
            <a:ext cx="808990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57200" bIns="0"/>
          <a:lstStyle/>
          <a:p>
            <a:pPr indent="142875" algn="just"/>
            <a:r>
              <a:rPr lang="en-US" sz="1600">
                <a:solidFill>
                  <a:schemeClr val="tx1"/>
                </a:solidFill>
                <a:latin typeface="Times" charset="0"/>
                <a:ea typeface="ＭＳ Ｐゴシック" charset="0"/>
                <a:cs typeface="Times" charset="0"/>
                <a:sym typeface="Times" charset="0"/>
              </a:rPr>
              <a:t>Left: Disease progression with no interventions. </a:t>
            </a:r>
          </a:p>
          <a:p>
            <a:pPr indent="142875" algn="just"/>
            <a:r>
              <a:rPr lang="en-US" sz="1600">
                <a:solidFill>
                  <a:schemeClr val="tx1"/>
                </a:solidFill>
                <a:latin typeface="Times" charset="0"/>
                <a:ea typeface="ＭＳ Ｐゴシック" charset="0"/>
                <a:cs typeface="Times" charset="0"/>
                <a:sym typeface="Times" charset="0"/>
              </a:rPr>
              <a:t>2</a:t>
            </a:r>
            <a:r>
              <a:rPr lang="en-US" sz="1600" baseline="32000">
                <a:solidFill>
                  <a:schemeClr val="tx1"/>
                </a:solidFill>
                <a:latin typeface="Times" charset="0"/>
                <a:ea typeface="ＭＳ Ｐゴシック" charset="0"/>
                <a:cs typeface="Times" charset="0"/>
                <a:sym typeface="Times" charset="0"/>
              </a:rPr>
              <a:t>nd</a:t>
            </a:r>
            <a:r>
              <a:rPr lang="en-US" sz="1600">
                <a:solidFill>
                  <a:schemeClr val="tx1"/>
                </a:solidFill>
                <a:latin typeface="Times" charset="0"/>
                <a:ea typeface="ＭＳ Ｐゴシック" charset="0"/>
                <a:cs typeface="Times" charset="0"/>
                <a:sym typeface="Times" charset="0"/>
              </a:rPr>
              <a:t>: BoTox administered in month 26. </a:t>
            </a:r>
          </a:p>
          <a:p>
            <a:pPr indent="142875" algn="just"/>
            <a:r>
              <a:rPr lang="en-US" sz="1600">
                <a:solidFill>
                  <a:schemeClr val="tx1"/>
                </a:solidFill>
                <a:latin typeface="Times" charset="0"/>
                <a:ea typeface="ＭＳ Ｐゴシック" charset="0"/>
                <a:cs typeface="Times" charset="0"/>
                <a:sym typeface="Times" charset="0"/>
              </a:rPr>
              <a:t>3</a:t>
            </a:r>
            <a:r>
              <a:rPr lang="en-US" sz="1600" baseline="32000">
                <a:solidFill>
                  <a:schemeClr val="tx1"/>
                </a:solidFill>
                <a:latin typeface="Times" charset="0"/>
                <a:ea typeface="ＭＳ Ｐゴシック" charset="0"/>
                <a:cs typeface="Times" charset="0"/>
                <a:sym typeface="Times" charset="0"/>
              </a:rPr>
              <a:t>rd</a:t>
            </a:r>
            <a:r>
              <a:rPr lang="en-US" sz="1600">
                <a:solidFill>
                  <a:schemeClr val="tx1"/>
                </a:solidFill>
                <a:latin typeface="Times" charset="0"/>
                <a:ea typeface="ＭＳ Ｐゴシック" charset="0"/>
                <a:cs typeface="Times" charset="0"/>
                <a:sym typeface="Times" charset="0"/>
              </a:rPr>
              <a:t>: Heller myotomy carried out in month 34. </a:t>
            </a:r>
          </a:p>
          <a:p>
            <a:pPr indent="142875" algn="just"/>
            <a:r>
              <a:rPr lang="en-US" sz="1600">
                <a:solidFill>
                  <a:schemeClr val="tx1"/>
                </a:solidFill>
                <a:latin typeface="Times" charset="0"/>
                <a:ea typeface="ＭＳ Ｐゴシック" charset="0"/>
                <a:cs typeface="Times" charset="0"/>
                <a:sym typeface="Times" charset="0"/>
              </a:rPr>
              <a:t>Right: BoTox administered in month 22 and pneumatic dilation carried out in month 36.</a:t>
            </a:r>
          </a:p>
          <a:p>
            <a:pPr indent="142875" algn="just"/>
            <a:endParaRPr lang="en-US" sz="1600">
              <a:solidFill>
                <a:schemeClr val="tx1"/>
              </a:solidFill>
              <a:latin typeface="Times" charset="0"/>
              <a:ea typeface="ＭＳ Ｐゴシック" charset="0"/>
              <a:cs typeface="Times" charset="0"/>
              <a:sym typeface="Times" charset="0"/>
            </a:endParaRPr>
          </a:p>
          <a:p>
            <a:pPr indent="142875" algn="just"/>
            <a:r>
              <a:rPr lang="en-US" sz="1400">
                <a:solidFill>
                  <a:schemeClr val="tx1"/>
                </a:solidFill>
                <a:latin typeface="Times" charset="0"/>
                <a:ea typeface="ＭＳ Ｐゴシック" charset="0"/>
                <a:cs typeface="Times" charset="0"/>
                <a:sym typeface="Times" charset="0"/>
              </a:rPr>
              <a:t>basal lower esophageal sphincter pressure (LESP) – </a:t>
            </a:r>
            <a:r>
              <a:rPr lang="en-US" sz="1400">
                <a:solidFill>
                  <a:srgbClr val="00CCFF"/>
                </a:solidFill>
                <a:latin typeface="Times" charset="0"/>
                <a:ea typeface="ＭＳ Ｐゴシック" charset="0"/>
                <a:cs typeface="Times" charset="0"/>
                <a:sym typeface="Times" charset="0"/>
              </a:rPr>
              <a:t>light blue</a:t>
            </a:r>
            <a:endParaRPr lang="en-US" sz="1400">
              <a:solidFill>
                <a:schemeClr val="tx1"/>
              </a:solidFill>
              <a:latin typeface="Times" charset="0"/>
              <a:ea typeface="ＭＳ Ｐゴシック" charset="0"/>
              <a:cs typeface="Times" charset="0"/>
              <a:sym typeface="Times" charset="0"/>
            </a:endParaRPr>
          </a:p>
          <a:p>
            <a:pPr indent="142875" algn="just"/>
            <a:r>
              <a:rPr lang="en-US" sz="1400">
                <a:solidFill>
                  <a:schemeClr val="tx1"/>
                </a:solidFill>
                <a:latin typeface="Times" charset="0"/>
                <a:ea typeface="ＭＳ Ｐゴシック" charset="0"/>
                <a:cs typeface="Times" charset="0"/>
                <a:sym typeface="Times" charset="0"/>
              </a:rPr>
              <a:t>residual LESP –</a:t>
            </a:r>
            <a:r>
              <a:rPr lang="en-US" sz="1400">
                <a:solidFill>
                  <a:srgbClr val="993366"/>
                </a:solidFill>
                <a:latin typeface="Times" charset="0"/>
                <a:ea typeface="ＭＳ Ｐゴシック" charset="0"/>
                <a:cs typeface="Times" charset="0"/>
                <a:sym typeface="Times" charset="0"/>
              </a:rPr>
              <a:t> </a:t>
            </a:r>
            <a:r>
              <a:rPr lang="en-US" sz="1400">
                <a:solidFill>
                  <a:srgbClr val="FF0000"/>
                </a:solidFill>
                <a:latin typeface="Times" charset="0"/>
                <a:ea typeface="ＭＳ Ｐゴシック" charset="0"/>
                <a:cs typeface="Times" charset="0"/>
                <a:sym typeface="Times" charset="0"/>
              </a:rPr>
              <a:t>red</a:t>
            </a:r>
            <a:endParaRPr lang="en-US" sz="1400">
              <a:solidFill>
                <a:schemeClr val="tx1"/>
              </a:solidFill>
              <a:latin typeface="Times" charset="0"/>
              <a:ea typeface="ＭＳ Ｐゴシック" charset="0"/>
              <a:cs typeface="Times" charset="0"/>
              <a:sym typeface="Times" charset="0"/>
            </a:endParaRPr>
          </a:p>
          <a:p>
            <a:pPr indent="142875" algn="just"/>
            <a:r>
              <a:rPr lang="en-US" sz="1400">
                <a:solidFill>
                  <a:schemeClr val="tx1"/>
                </a:solidFill>
                <a:latin typeface="Times" charset="0"/>
                <a:ea typeface="ＭＳ Ｐゴシック" charset="0"/>
                <a:cs typeface="Times" charset="0"/>
                <a:sym typeface="Times" charset="0"/>
              </a:rPr>
              <a:t>difficulty swallowing – </a:t>
            </a:r>
            <a:r>
              <a:rPr lang="en-US" sz="1400">
                <a:solidFill>
                  <a:srgbClr val="FFFF00"/>
                </a:solidFill>
                <a:latin typeface="Times" charset="0"/>
                <a:ea typeface="ＭＳ Ｐゴシック" charset="0"/>
                <a:cs typeface="Times" charset="0"/>
                <a:sym typeface="Times" charset="0"/>
              </a:rPr>
              <a:t>yellow</a:t>
            </a:r>
            <a:endParaRPr lang="en-US" sz="1400">
              <a:solidFill>
                <a:schemeClr val="tx1"/>
              </a:solidFill>
              <a:latin typeface="Times" charset="0"/>
              <a:ea typeface="ＭＳ Ｐゴシック" charset="0"/>
              <a:cs typeface="Times" charset="0"/>
              <a:sym typeface="Times" charset="0"/>
            </a:endParaRPr>
          </a:p>
          <a:p>
            <a:pPr indent="142875" algn="just"/>
            <a:r>
              <a:rPr lang="en-US" sz="1400">
                <a:solidFill>
                  <a:schemeClr val="tx1"/>
                </a:solidFill>
                <a:latin typeface="Times" charset="0"/>
                <a:ea typeface="ＭＳ Ｐゴシック" charset="0"/>
                <a:cs typeface="Times" charset="0"/>
                <a:sym typeface="Times" charset="0"/>
              </a:rPr>
              <a:t>amplitude of peristalsis contractions – </a:t>
            </a:r>
            <a:r>
              <a:rPr lang="en-US" sz="1400">
                <a:solidFill>
                  <a:srgbClr val="00FF00"/>
                </a:solidFill>
                <a:latin typeface="Times" charset="0"/>
                <a:ea typeface="ＭＳ Ｐゴシック" charset="0"/>
                <a:cs typeface="Times" charset="0"/>
                <a:sym typeface="Times" charset="0"/>
              </a:rPr>
              <a:t>green</a:t>
            </a:r>
            <a:endParaRPr lang="en-US" sz="1400">
              <a:solidFill>
                <a:schemeClr val="tx1"/>
              </a:solidFill>
              <a:latin typeface="Times" charset="0"/>
              <a:ea typeface="ＭＳ Ｐゴシック" charset="0"/>
              <a:cs typeface="Times" charset="0"/>
              <a:sym typeface="Times" charset="0"/>
            </a:endParaRPr>
          </a:p>
          <a:p>
            <a:pPr indent="142875" algn="just"/>
            <a:r>
              <a:rPr lang="en-US" sz="1400">
                <a:solidFill>
                  <a:schemeClr val="tx1"/>
                </a:solidFill>
                <a:latin typeface="Times" charset="0"/>
                <a:ea typeface="ＭＳ Ｐゴシック" charset="0"/>
                <a:cs typeface="Times" charset="0"/>
                <a:sym typeface="Times" charset="0"/>
              </a:rPr>
              <a:t>heartburn – </a:t>
            </a:r>
            <a:r>
              <a:rPr lang="en-US" sz="1400">
                <a:solidFill>
                  <a:srgbClr val="993366"/>
                </a:solidFill>
                <a:latin typeface="Times" charset="0"/>
                <a:ea typeface="ＭＳ Ｐゴシック" charset="0"/>
                <a:cs typeface="Times" charset="0"/>
                <a:sym typeface="Times" charset="0"/>
              </a:rPr>
              <a:t>purple </a:t>
            </a:r>
            <a:r>
              <a:rPr lang="en-US" sz="1400">
                <a:solidFill>
                  <a:schemeClr val="tx1"/>
                </a:solidFill>
                <a:latin typeface="Times" charset="0"/>
                <a:ea typeface="ＭＳ Ｐゴシック" charset="0"/>
                <a:cs typeface="Times" charset="0"/>
                <a:sym typeface="Times" charset="0"/>
              </a:rPr>
              <a:t>(only present in one of the scenarios)</a:t>
            </a:r>
          </a:p>
        </p:txBody>
      </p:sp>
      <p:sp>
        <p:nvSpPr>
          <p:cNvPr id="13315" name="Rectangle 3"/>
          <p:cNvSpPr>
            <a:spLocks/>
          </p:cNvSpPr>
          <p:nvPr/>
        </p:nvSpPr>
        <p:spPr bwMode="auto">
          <a:xfrm>
            <a:off x="647700" y="444500"/>
            <a:ext cx="82677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p>
            <a:pPr marL="39688"/>
            <a:r>
              <a:rPr lang="en-US" sz="2000">
                <a:solidFill>
                  <a:srgbClr val="0516E1"/>
                </a:solidFill>
                <a:ea typeface="ＭＳ Ｐゴシック" charset="0"/>
                <a:cs typeface="Arial" charset="0"/>
              </a:rPr>
              <a:t>Disease progression of a given simulated patient under 4 treatment strategies: automatic variation</a:t>
            </a:r>
          </a:p>
        </p:txBody>
      </p:sp>
    </p:spTree>
    <p:extLst>
      <p:ext uri="{BB962C8B-B14F-4D97-AF65-F5344CB8AC3E}">
        <p14:creationId xmlns:p14="http://schemas.microsoft.com/office/powerpoint/2010/main" val="2100504795"/>
      </p:ext>
    </p:extLst>
  </p:cSld>
  <p:clrMapOvr>
    <a:masterClrMapping/>
  </p:clrMapOvr>
  <p:transition xmlns:p14="http://schemas.microsoft.com/office/powerpoint/2010/mai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609600"/>
            <a:ext cx="8219969" cy="5816977"/>
          </a:xfrm>
          <a:prstGeom prst="rect">
            <a:avLst/>
          </a:prstGeom>
          <a:noFill/>
        </p:spPr>
        <p:txBody>
          <a:bodyPr wrap="none" rtlCol="0">
            <a:spAutoFit/>
          </a:bodyPr>
          <a:lstStyle/>
          <a:p>
            <a:r>
              <a:rPr lang="en-US" sz="2400" dirty="0" smtClean="0"/>
              <a:t>                               </a:t>
            </a:r>
            <a:r>
              <a:rPr lang="en-US" sz="2400" b="1" dirty="0" smtClean="0"/>
              <a:t> </a:t>
            </a:r>
            <a:r>
              <a:rPr lang="en-US" sz="2800" b="1" dirty="0" smtClean="0"/>
              <a:t>Metacognition</a:t>
            </a:r>
          </a:p>
          <a:p>
            <a:endParaRPr lang="en-US" sz="2400" dirty="0" smtClean="0"/>
          </a:p>
          <a:p>
            <a:r>
              <a:rPr lang="en-US" sz="2400" dirty="0" err="1" smtClean="0"/>
              <a:t>OntoAgent</a:t>
            </a:r>
            <a:r>
              <a:rPr lang="en-US" sz="2400" dirty="0" smtClean="0"/>
              <a:t> agents are aware of their own knowledge,</a:t>
            </a:r>
            <a:br>
              <a:rPr lang="en-US" sz="2400" dirty="0" smtClean="0"/>
            </a:br>
            <a:r>
              <a:rPr lang="en-US" sz="2400" dirty="0" smtClean="0"/>
              <a:t>perception, reasoning</a:t>
            </a:r>
            <a:r>
              <a:rPr lang="en-US" sz="2400" dirty="0"/>
              <a:t> </a:t>
            </a:r>
            <a:r>
              <a:rPr lang="en-US" sz="2400" dirty="0" smtClean="0"/>
              <a:t>and action (including learning) </a:t>
            </a:r>
            <a:br>
              <a:rPr lang="en-US" sz="2400" dirty="0" smtClean="0"/>
            </a:br>
            <a:r>
              <a:rPr lang="en-US" sz="2400" dirty="0" smtClean="0"/>
              <a:t>capabilities and methods, decision functions, goals, </a:t>
            </a:r>
            <a:br>
              <a:rPr lang="en-US" sz="2400" dirty="0" smtClean="0"/>
            </a:br>
            <a:r>
              <a:rPr lang="en-US" sz="2400" dirty="0" smtClean="0"/>
              <a:t>preferences and memory contents. </a:t>
            </a:r>
          </a:p>
          <a:p>
            <a:endParaRPr lang="en-US" sz="2400" dirty="0"/>
          </a:p>
          <a:p>
            <a:r>
              <a:rPr lang="en-US" sz="2400" dirty="0" smtClean="0"/>
              <a:t>They can behave in ways that reflect this knowledge. </a:t>
            </a:r>
          </a:p>
          <a:p>
            <a:endParaRPr lang="en-US" sz="2400" dirty="0"/>
          </a:p>
          <a:p>
            <a:r>
              <a:rPr lang="en-US" sz="2400" dirty="0" smtClean="0"/>
              <a:t>The capabilities such as above fall within the purview of</a:t>
            </a:r>
            <a:br>
              <a:rPr lang="en-US" sz="2400" dirty="0" smtClean="0"/>
            </a:br>
            <a:r>
              <a:rPr lang="en-US" sz="2400" dirty="0" smtClean="0"/>
              <a:t>metacognition.</a:t>
            </a:r>
          </a:p>
          <a:p>
            <a:endParaRPr lang="en-US" sz="2400" dirty="0"/>
          </a:p>
          <a:p>
            <a:r>
              <a:rPr lang="en-US" sz="2000" dirty="0" smtClean="0"/>
              <a:t>(I suspect that other aspects of metacognition are also present in </a:t>
            </a:r>
            <a:br>
              <a:rPr lang="en-US" sz="2000" dirty="0" smtClean="0"/>
            </a:br>
            <a:r>
              <a:rPr lang="en-US" sz="2000" dirty="0" err="1" smtClean="0"/>
              <a:t>OntoAgent</a:t>
            </a:r>
            <a:r>
              <a:rPr lang="en-US" sz="2000" dirty="0" smtClean="0"/>
              <a:t> agents, though we are not consciously aware of it, just like </a:t>
            </a:r>
            <a:br>
              <a:rPr lang="en-US" sz="2000" dirty="0" smtClean="0"/>
            </a:br>
            <a:r>
              <a:rPr lang="en-US" sz="2000" dirty="0" smtClean="0"/>
              <a:t>Molière’s Monsieur </a:t>
            </a:r>
            <a:r>
              <a:rPr lang="en-US" sz="2000" dirty="0" err="1" smtClean="0"/>
              <a:t>Jourdain</a:t>
            </a:r>
            <a:r>
              <a:rPr lang="en-US" sz="2000" dirty="0"/>
              <a:t> </a:t>
            </a:r>
            <a:r>
              <a:rPr lang="en-US" sz="2000" dirty="0" smtClean="0"/>
              <a:t>from </a:t>
            </a:r>
            <a:r>
              <a:rPr lang="en-US" sz="2000" i="1" dirty="0"/>
              <a:t>L</a:t>
            </a:r>
            <a:r>
              <a:rPr lang="en-US" sz="2000" i="1" dirty="0" smtClean="0"/>
              <a:t>e Bourgeois </a:t>
            </a:r>
            <a:r>
              <a:rPr lang="en-US" sz="2000" i="1" dirty="0" err="1" smtClean="0"/>
              <a:t>Gentilhomme</a:t>
            </a:r>
            <a:r>
              <a:rPr lang="en-US" sz="2000" dirty="0"/>
              <a:t> </a:t>
            </a:r>
            <a:r>
              <a:rPr lang="en-US" sz="2000" dirty="0" smtClean="0"/>
              <a:t>who was </a:t>
            </a:r>
            <a:br>
              <a:rPr lang="en-US" sz="2000" dirty="0" smtClean="0"/>
            </a:br>
            <a:r>
              <a:rPr lang="en-US" sz="2000" dirty="0" smtClean="0"/>
              <a:t>not aware of the fact that he spoke prose…)</a:t>
            </a:r>
          </a:p>
        </p:txBody>
      </p:sp>
    </p:spTree>
    <p:extLst>
      <p:ext uri="{BB962C8B-B14F-4D97-AF65-F5344CB8AC3E}">
        <p14:creationId xmlns:p14="http://schemas.microsoft.com/office/powerpoint/2010/main" val="2114330890"/>
      </p:ext>
    </p:extLst>
  </p:cSld>
  <p:clrMapOvr>
    <a:masterClrMapping/>
  </p:clrMapOvr>
  <p:transition xmlns:p14="http://schemas.microsoft.com/office/powerpoint/2010/mai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7848600" cy="549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17410" name="Rectangle 2"/>
          <p:cNvSpPr>
            <a:spLocks/>
          </p:cNvSpPr>
          <p:nvPr/>
        </p:nvSpPr>
        <p:spPr bwMode="auto">
          <a:xfrm>
            <a:off x="381000" y="152400"/>
            <a:ext cx="7726363"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wrap="none" lIns="0" tIns="0" rIns="40639" bIns="0">
            <a:spAutoFit/>
          </a:bodyPr>
          <a:lstStyle/>
          <a:p>
            <a:pPr marL="39688"/>
            <a:r>
              <a:rPr lang="en-US" sz="2400">
                <a:solidFill>
                  <a:schemeClr val="tx1"/>
                </a:solidFill>
                <a:ea typeface="ＭＳ Ｐゴシック" charset="0"/>
                <a:cs typeface="Arial" charset="0"/>
              </a:rPr>
              <a:t>A sample simulation script (a complex ontological event)</a:t>
            </a:r>
          </a:p>
        </p:txBody>
      </p:sp>
    </p:spTree>
    <p:extLst>
      <p:ext uri="{BB962C8B-B14F-4D97-AF65-F5344CB8AC3E}">
        <p14:creationId xmlns:p14="http://schemas.microsoft.com/office/powerpoint/2010/main" val="536035399"/>
      </p:ext>
    </p:extLst>
  </p:cSld>
  <p:clrMapOvr>
    <a:masterClrMapping/>
  </p:clrMapOvr>
  <p:transition xmlns:p14="http://schemas.microsoft.com/office/powerpoint/2010/mai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3"/>
          <p:cNvSpPr>
            <a:spLocks noGrp="1"/>
          </p:cNvSpPr>
          <p:nvPr>
            <p:ph type="sldNum" sz="quarter" idx="4294967295"/>
          </p:nvPr>
        </p:nvSpPr>
        <p:spPr>
          <a:xfrm>
            <a:off x="7348538" y="6248400"/>
            <a:ext cx="311150" cy="304800"/>
          </a:xfrm>
          <a:prstGeom prst="rect">
            <a:avLst/>
          </a:prstGeom>
        </p:spPr>
        <p:txBody>
          <a:bodyPr/>
          <a:lstStyle/>
          <a:p>
            <a:fld id="{12C79093-B623-AE4F-B554-B122ED49E11C}" type="slidenum">
              <a:rPr lang="en-US"/>
              <a:pPr/>
              <a:t>51</a:t>
            </a:fld>
            <a:endParaRPr lang="en-US"/>
          </a:p>
        </p:txBody>
      </p:sp>
      <p:pic>
        <p:nvPicPr>
          <p:cNvPr id="18433"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463"/>
            <a:ext cx="8229600" cy="684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Tree>
    <p:extLst>
      <p:ext uri="{BB962C8B-B14F-4D97-AF65-F5344CB8AC3E}">
        <p14:creationId xmlns:p14="http://schemas.microsoft.com/office/powerpoint/2010/main" val="1125397173"/>
      </p:ext>
    </p:extLst>
  </p:cSld>
  <p:clrMapOvr>
    <a:masterClrMapping/>
  </p:clrMapOvr>
  <p:transition xmlns:p14="http://schemas.microsoft.com/office/powerpoint/2010/mai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533400"/>
            <a:ext cx="7162800" cy="603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19458" name="Rectangle 2"/>
          <p:cNvSpPr>
            <a:spLocks/>
          </p:cNvSpPr>
          <p:nvPr/>
        </p:nvSpPr>
        <p:spPr bwMode="auto">
          <a:xfrm>
            <a:off x="228600" y="533400"/>
            <a:ext cx="16129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en-US" sz="1800">
                <a:solidFill>
                  <a:schemeClr val="tx1"/>
                </a:solidFill>
                <a:ea typeface="ＭＳ Ｐゴシック" charset="0"/>
                <a:cs typeface="Arial" charset="0"/>
              </a:rPr>
              <a:t>An excerpt from a patient authoring interface for a disease.</a:t>
            </a:r>
          </a:p>
        </p:txBody>
      </p:sp>
      <p:sp>
        <p:nvSpPr>
          <p:cNvPr id="19459" name="Rectangle 3"/>
          <p:cNvSpPr>
            <a:spLocks/>
          </p:cNvSpPr>
          <p:nvPr/>
        </p:nvSpPr>
        <p:spPr bwMode="auto">
          <a:xfrm>
            <a:off x="76200" y="2286000"/>
            <a:ext cx="191770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p>
            <a:pPr marL="39688"/>
            <a:endParaRPr lang="en-US" sz="1000" dirty="0">
              <a:solidFill>
                <a:srgbClr val="FF0906"/>
              </a:solidFill>
              <a:ea typeface="ＭＳ Ｐゴシック" charset="0"/>
              <a:cs typeface="Arial" charset="0"/>
            </a:endParaRPr>
          </a:p>
        </p:txBody>
      </p:sp>
    </p:spTree>
    <p:extLst>
      <p:ext uri="{BB962C8B-B14F-4D97-AF65-F5344CB8AC3E}">
        <p14:creationId xmlns:p14="http://schemas.microsoft.com/office/powerpoint/2010/main" val="2157459385"/>
      </p:ext>
    </p:extLst>
  </p:cSld>
  <p:clrMapOvr>
    <a:masterClrMapping/>
  </p:clrMapOvr>
  <p:transition xmlns:p14="http://schemas.microsoft.com/office/powerpoint/2010/mai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0"/>
            <a:ext cx="44307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20482" name="Rectangle 2"/>
          <p:cNvSpPr>
            <a:spLocks/>
          </p:cNvSpPr>
          <p:nvPr/>
        </p:nvSpPr>
        <p:spPr bwMode="auto">
          <a:xfrm>
            <a:off x="381000" y="304800"/>
            <a:ext cx="26797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40639" bIns="0"/>
          <a:lstStyle/>
          <a:p>
            <a:pPr marL="39688"/>
            <a:r>
              <a:rPr lang="ja-JP" altLang="en-US" sz="2000" b="1">
                <a:solidFill>
                  <a:srgbClr val="333399"/>
                </a:solidFill>
                <a:latin typeface="Arial"/>
                <a:ea typeface="ＭＳ Ｐゴシック" charset="0"/>
                <a:cs typeface="Arial" charset="0"/>
              </a:rPr>
              <a:t>“</a:t>
            </a:r>
            <a:r>
              <a:rPr lang="en-US" sz="2000" b="1">
                <a:solidFill>
                  <a:srgbClr val="333399"/>
                </a:solidFill>
                <a:ea typeface="ＭＳ Ｐゴシック" charset="0"/>
                <a:cs typeface="Arial" charset="0"/>
              </a:rPr>
              <a:t>Under the Hood</a:t>
            </a:r>
            <a:r>
              <a:rPr lang="ja-JP" altLang="en-US" sz="2000" b="1">
                <a:solidFill>
                  <a:srgbClr val="333399"/>
                </a:solidFill>
                <a:latin typeface="Arial"/>
                <a:ea typeface="ＭＳ Ｐゴシック" charset="0"/>
                <a:cs typeface="Arial" charset="0"/>
              </a:rPr>
              <a:t>”</a:t>
            </a:r>
            <a:endParaRPr lang="en-US" sz="2000" b="1">
              <a:solidFill>
                <a:srgbClr val="333399"/>
              </a:solidFill>
              <a:ea typeface="ＭＳ Ｐゴシック" charset="0"/>
              <a:cs typeface="Arial" charset="0"/>
            </a:endParaRPr>
          </a:p>
          <a:p>
            <a:pPr marL="39688"/>
            <a:endParaRPr lang="en-US" sz="2000">
              <a:solidFill>
                <a:srgbClr val="333399"/>
              </a:solidFill>
              <a:ea typeface="ＭＳ Ｐゴシック" charset="0"/>
              <a:cs typeface="Lucida Grande" charset="0"/>
            </a:endParaRPr>
          </a:p>
          <a:p>
            <a:pPr marL="39688"/>
            <a:r>
              <a:rPr lang="en-US" sz="2000">
                <a:solidFill>
                  <a:srgbClr val="333399"/>
                </a:solidFill>
                <a:ea typeface="ＭＳ Ｐゴシック" charset="0"/>
                <a:cs typeface="Lucida Grande" charset="0"/>
              </a:rPr>
              <a:t>The patient</a:t>
            </a:r>
            <a:r>
              <a:rPr lang="ja-JP" altLang="en-US" sz="2000">
                <a:solidFill>
                  <a:srgbClr val="333399"/>
                </a:solidFill>
                <a:latin typeface="Arial"/>
                <a:ea typeface="ＭＳ Ｐゴシック" charset="0"/>
                <a:cs typeface="Lucida Grande" charset="0"/>
              </a:rPr>
              <a:t>’</a:t>
            </a:r>
            <a:r>
              <a:rPr lang="en-US" sz="2000">
                <a:solidFill>
                  <a:srgbClr val="333399"/>
                </a:solidFill>
                <a:ea typeface="ＭＳ Ｐゴシック" charset="0"/>
                <a:cs typeface="Lucida Grande" charset="0"/>
              </a:rPr>
              <a:t>s physiological property values and symptom profile change over time during the simulation. </a:t>
            </a:r>
          </a:p>
        </p:txBody>
      </p:sp>
    </p:spTree>
    <p:extLst>
      <p:ext uri="{BB962C8B-B14F-4D97-AF65-F5344CB8AC3E}">
        <p14:creationId xmlns:p14="http://schemas.microsoft.com/office/powerpoint/2010/main" val="1531967798"/>
      </p:ext>
    </p:extLst>
  </p:cSld>
  <p:clrMapOvr>
    <a:masterClrMapping/>
  </p:clrMapOvr>
  <p:transition xmlns:p14="http://schemas.microsoft.com/office/powerpoint/2010/mai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p:cNvSpPr>
          <p:nvPr/>
        </p:nvSpPr>
        <p:spPr bwMode="auto">
          <a:xfrm>
            <a:off x="304800" y="304800"/>
            <a:ext cx="8373395" cy="603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2400" dirty="0" smtClean="0">
                <a:solidFill>
                  <a:schemeClr val="tx1"/>
                </a:solidFill>
                <a:ea typeface="ＭＳ Ｐゴシック" charset="0"/>
                <a:cs typeface="Arial" charset="0"/>
              </a:rPr>
              <a:t>Connecting the body and the mind: </a:t>
            </a:r>
            <a:r>
              <a:rPr lang="en-US" sz="2400" dirty="0" err="1" smtClean="0">
                <a:solidFill>
                  <a:schemeClr val="tx1"/>
                </a:solidFill>
                <a:ea typeface="ＭＳ Ｐゴシック" charset="0"/>
                <a:cs typeface="Arial" charset="0"/>
              </a:rPr>
              <a:t>Interoception</a:t>
            </a:r>
            <a:endParaRPr lang="en-US" sz="2400" dirty="0">
              <a:solidFill>
                <a:schemeClr val="tx1"/>
              </a:solidFill>
              <a:ea typeface="ＭＳ Ｐゴシック" charset="0"/>
              <a:cs typeface="Arial" charset="0"/>
            </a:endParaRPr>
          </a:p>
          <a:p>
            <a:pPr marL="39688"/>
            <a:endParaRPr lang="en-US" sz="2400" dirty="0">
              <a:solidFill>
                <a:schemeClr val="tx1"/>
              </a:solidFill>
              <a:ea typeface="ＭＳ Ｐゴシック" charset="0"/>
              <a:cs typeface="Arial" charset="0"/>
            </a:endParaRPr>
          </a:p>
          <a:p>
            <a:pPr marL="39688">
              <a:buClr>
                <a:srgbClr val="0612A3"/>
              </a:buClr>
              <a:buSzPct val="100000"/>
              <a:buFont typeface="Arial" charset="0"/>
              <a:buChar char="•"/>
            </a:pPr>
            <a:r>
              <a:rPr lang="en-US" sz="2000" dirty="0">
                <a:solidFill>
                  <a:schemeClr val="tx1"/>
                </a:solidFill>
                <a:ea typeface="ＭＳ Ｐゴシック" charset="0"/>
                <a:cs typeface="Arial" charset="0"/>
              </a:rPr>
              <a:t> </a:t>
            </a:r>
            <a:r>
              <a:rPr lang="en-US" sz="1800" dirty="0">
                <a:solidFill>
                  <a:schemeClr val="tx1"/>
                </a:solidFill>
                <a:ea typeface="ＭＳ Ｐゴシック" charset="0"/>
                <a:cs typeface="Arial" charset="0"/>
              </a:rPr>
              <a:t>The communication channel between the physiological and the cognitive </a:t>
            </a:r>
            <a:br>
              <a:rPr lang="en-US" sz="1800" dirty="0">
                <a:solidFill>
                  <a:schemeClr val="tx1"/>
                </a:solidFill>
                <a:ea typeface="ＭＳ Ｐゴシック" charset="0"/>
                <a:cs typeface="Arial" charset="0"/>
              </a:rPr>
            </a:br>
            <a:r>
              <a:rPr lang="en-US" sz="1800" dirty="0">
                <a:solidFill>
                  <a:schemeClr val="tx1"/>
                </a:solidFill>
                <a:ea typeface="ＭＳ Ｐゴシック" charset="0"/>
                <a:cs typeface="Arial" charset="0"/>
              </a:rPr>
              <a:t>   agent is </a:t>
            </a:r>
            <a:r>
              <a:rPr lang="en-US" sz="1800" b="1" dirty="0">
                <a:solidFill>
                  <a:schemeClr val="tx1"/>
                </a:solidFill>
                <a:ea typeface="ＭＳ Ｐゴシック" charset="0"/>
                <a:cs typeface="Arial" charset="0"/>
              </a:rPr>
              <a:t>narrow</a:t>
            </a:r>
            <a:r>
              <a:rPr lang="en-US" sz="1800" dirty="0">
                <a:solidFill>
                  <a:schemeClr val="tx1"/>
                </a:solidFill>
                <a:ea typeface="ＭＳ Ｐゴシック" charset="0"/>
                <a:cs typeface="Arial" charset="0"/>
              </a:rPr>
              <a:t>: the agent is not fully aware of the activities of its </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body.</a:t>
            </a:r>
            <a:r>
              <a:rPr lang="ja-JP" altLang="en-US" sz="1800" dirty="0">
                <a:solidFill>
                  <a:schemeClr val="tx1"/>
                </a:solidFill>
                <a:latin typeface="Arial"/>
                <a:ea typeface="ＭＳ Ｐゴシック" charset="0"/>
                <a:cs typeface="Arial" charset="0"/>
              </a:rPr>
              <a:t>”</a:t>
            </a:r>
            <a:endParaRPr lang="en-US" dirty="0">
              <a:solidFill>
                <a:schemeClr val="tx1"/>
              </a:solidFill>
              <a:ea typeface="ＭＳ Ｐゴシック" charset="0"/>
              <a:cs typeface="Lucida Grande" charset="0"/>
            </a:endParaRPr>
          </a:p>
          <a:p>
            <a:pPr marL="39688"/>
            <a:endParaRPr lang="en-US" sz="1800" dirty="0">
              <a:solidFill>
                <a:schemeClr val="tx1"/>
              </a:solidFill>
              <a:ea typeface="ＭＳ Ｐゴシック" charset="0"/>
              <a:cs typeface="Lucida Grande" charset="0"/>
            </a:endParaRPr>
          </a:p>
          <a:p>
            <a:pPr marL="39688">
              <a:buClr>
                <a:srgbClr val="0612A3"/>
              </a:buClr>
              <a:buSzPct val="100000"/>
              <a:buFont typeface="Arial" charset="0"/>
              <a:buChar char="•"/>
            </a:pPr>
            <a:r>
              <a:rPr lang="en-US" sz="1800" dirty="0">
                <a:solidFill>
                  <a:schemeClr val="tx1"/>
                </a:solidFill>
                <a:ea typeface="ＭＳ Ｐゴシック" charset="0"/>
                <a:cs typeface="Arial" charset="0"/>
              </a:rPr>
              <a:t> The </a:t>
            </a:r>
            <a:r>
              <a:rPr lang="en-US" sz="1800" dirty="0" err="1">
                <a:solidFill>
                  <a:schemeClr val="tx1"/>
                </a:solidFill>
                <a:ea typeface="ＭＳ Ｐゴシック" charset="0"/>
                <a:cs typeface="Arial" charset="0"/>
              </a:rPr>
              <a:t>interoception</a:t>
            </a:r>
            <a:r>
              <a:rPr lang="en-US" sz="1800" dirty="0">
                <a:solidFill>
                  <a:schemeClr val="tx1"/>
                </a:solidFill>
                <a:ea typeface="ＭＳ Ｐゴシック" charset="0"/>
                <a:cs typeface="Arial" charset="0"/>
              </a:rPr>
              <a:t> </a:t>
            </a:r>
            <a:r>
              <a:rPr lang="en-US" sz="1800" dirty="0" err="1">
                <a:solidFill>
                  <a:schemeClr val="tx1"/>
                </a:solidFill>
                <a:ea typeface="ＭＳ Ｐゴシック" charset="0"/>
                <a:cs typeface="Arial" charset="0"/>
              </a:rPr>
              <a:t>submodule</a:t>
            </a:r>
            <a:r>
              <a:rPr lang="en-US" sz="1800" dirty="0">
                <a:solidFill>
                  <a:schemeClr val="tx1"/>
                </a:solidFill>
                <a:ea typeface="ＭＳ Ｐゴシック" charset="0"/>
                <a:cs typeface="Arial" charset="0"/>
              </a:rPr>
              <a:t> operates a set of </a:t>
            </a:r>
            <a:r>
              <a:rPr lang="en-US" sz="1800" b="1" dirty="0">
                <a:solidFill>
                  <a:schemeClr val="tx1"/>
                </a:solidFill>
                <a:ea typeface="ＭＳ Ｐゴシック" charset="0"/>
                <a:cs typeface="Arial" charset="0"/>
              </a:rPr>
              <a:t>demons</a:t>
            </a:r>
            <a:r>
              <a:rPr lang="en-US" sz="1800" dirty="0">
                <a:solidFill>
                  <a:schemeClr val="tx1"/>
                </a:solidFill>
                <a:ea typeface="ＭＳ Ｐゴシック" charset="0"/>
                <a:cs typeface="Arial" charset="0"/>
              </a:rPr>
              <a:t> that are </a:t>
            </a:r>
            <a:br>
              <a:rPr lang="en-US" sz="1800" dirty="0">
                <a:solidFill>
                  <a:schemeClr val="tx1"/>
                </a:solidFill>
                <a:ea typeface="ＭＳ Ｐゴシック" charset="0"/>
                <a:cs typeface="Arial" charset="0"/>
              </a:rPr>
            </a:br>
            <a:r>
              <a:rPr lang="en-US" sz="1800" dirty="0">
                <a:solidFill>
                  <a:schemeClr val="tx1"/>
                </a:solidFill>
                <a:ea typeface="ＭＳ Ｐゴシック" charset="0"/>
                <a:cs typeface="Arial" charset="0"/>
              </a:rPr>
              <a:t>   programmed a) to notice the changes in values of specific physiological </a:t>
            </a:r>
            <a:br>
              <a:rPr lang="en-US" sz="1800" dirty="0">
                <a:solidFill>
                  <a:schemeClr val="tx1"/>
                </a:solidFill>
                <a:ea typeface="ＭＳ Ｐゴシック" charset="0"/>
                <a:cs typeface="Arial" charset="0"/>
              </a:rPr>
            </a:br>
            <a:r>
              <a:rPr lang="en-US" sz="1800" dirty="0">
                <a:solidFill>
                  <a:schemeClr val="tx1"/>
                </a:solidFill>
                <a:ea typeface="ＭＳ Ｐゴシック" charset="0"/>
                <a:cs typeface="Arial" charset="0"/>
              </a:rPr>
              <a:t>   parameters and b) if these values move outside a certain range, to instantiate </a:t>
            </a:r>
            <a:br>
              <a:rPr lang="en-US" sz="1800" dirty="0">
                <a:solidFill>
                  <a:schemeClr val="tx1"/>
                </a:solidFill>
                <a:ea typeface="ＭＳ Ｐゴシック" charset="0"/>
                <a:cs typeface="Arial" charset="0"/>
              </a:rPr>
            </a:br>
            <a:r>
              <a:rPr lang="en-US" sz="1800" dirty="0">
                <a:solidFill>
                  <a:schemeClr val="tx1"/>
                </a:solidFill>
                <a:ea typeface="ＭＳ Ｐゴシック" charset="0"/>
                <a:cs typeface="Arial" charset="0"/>
              </a:rPr>
              <a:t>   corresponding </a:t>
            </a:r>
            <a:r>
              <a:rPr lang="en-US" sz="1800" b="1" dirty="0">
                <a:solidFill>
                  <a:schemeClr val="tx1"/>
                </a:solidFill>
                <a:ea typeface="ＭＳ Ｐゴシック" charset="0"/>
                <a:cs typeface="Arial" charset="0"/>
              </a:rPr>
              <a:t>symptoms </a:t>
            </a:r>
            <a:r>
              <a:rPr lang="en-US" sz="1800" dirty="0">
                <a:solidFill>
                  <a:schemeClr val="tx1"/>
                </a:solidFill>
                <a:ea typeface="ＭＳ Ｐゴシック" charset="0"/>
                <a:cs typeface="Arial" charset="0"/>
              </a:rPr>
              <a:t>in the VP</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s fact repository.</a:t>
            </a:r>
            <a:endParaRPr lang="en-US" dirty="0">
              <a:solidFill>
                <a:schemeClr val="tx1"/>
              </a:solidFill>
              <a:ea typeface="ＭＳ Ｐゴシック" charset="0"/>
              <a:cs typeface="Lucida Grande" charset="0"/>
            </a:endParaRPr>
          </a:p>
          <a:p>
            <a:pPr marL="39688"/>
            <a:endParaRPr lang="en-US" sz="1800" dirty="0">
              <a:solidFill>
                <a:schemeClr val="tx1"/>
              </a:solidFill>
              <a:ea typeface="ＭＳ Ｐゴシック" charset="0"/>
              <a:cs typeface="Lucida Grande" charset="0"/>
            </a:endParaRPr>
          </a:p>
          <a:p>
            <a:pPr marL="39688">
              <a:buClr>
                <a:srgbClr val="0612A3"/>
              </a:buClr>
              <a:buSzPct val="100000"/>
              <a:buFont typeface="Arial" charset="0"/>
              <a:buChar char="•"/>
            </a:pPr>
            <a:r>
              <a:rPr lang="en-US" sz="1800" dirty="0">
                <a:solidFill>
                  <a:schemeClr val="tx1"/>
                </a:solidFill>
                <a:ea typeface="ＭＳ Ｐゴシック" charset="0"/>
                <a:cs typeface="Arial" charset="0"/>
              </a:rPr>
              <a:t> Symptoms are </a:t>
            </a:r>
            <a:r>
              <a:rPr lang="en-US" sz="1800" b="1" dirty="0">
                <a:solidFill>
                  <a:schemeClr val="tx1"/>
                </a:solidFill>
                <a:ea typeface="ＭＳ Ｐゴシック" charset="0"/>
                <a:cs typeface="Arial" charset="0"/>
              </a:rPr>
              <a:t>represented</a:t>
            </a:r>
            <a:r>
              <a:rPr lang="en-US" sz="1800" dirty="0">
                <a:solidFill>
                  <a:schemeClr val="tx1"/>
                </a:solidFill>
                <a:ea typeface="ＭＳ Ｐゴシック" charset="0"/>
                <a:cs typeface="Arial" charset="0"/>
              </a:rPr>
              <a:t> as values of properties in the VP</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s profile of </a:t>
            </a:r>
            <a:br>
              <a:rPr lang="en-US" sz="1800" dirty="0">
                <a:solidFill>
                  <a:schemeClr val="tx1"/>
                </a:solidFill>
                <a:ea typeface="ＭＳ Ｐゴシック" charset="0"/>
                <a:cs typeface="Arial" charset="0"/>
              </a:rPr>
            </a:br>
            <a:r>
              <a:rPr lang="en-US" sz="1800" dirty="0">
                <a:solidFill>
                  <a:schemeClr val="tx1"/>
                </a:solidFill>
                <a:ea typeface="ＭＳ Ｐゴシック" charset="0"/>
                <a:cs typeface="Arial" charset="0"/>
              </a:rPr>
              <a:t>  self (an instance of the ontological concept HUMAN stored in the fact </a:t>
            </a:r>
            <a:br>
              <a:rPr lang="en-US" sz="1800" dirty="0">
                <a:solidFill>
                  <a:schemeClr val="tx1"/>
                </a:solidFill>
                <a:ea typeface="ＭＳ Ｐゴシック" charset="0"/>
                <a:cs typeface="Arial" charset="0"/>
              </a:rPr>
            </a:br>
            <a:r>
              <a:rPr lang="en-US" sz="1800" dirty="0">
                <a:solidFill>
                  <a:schemeClr val="tx1"/>
                </a:solidFill>
                <a:ea typeface="ＭＳ Ｐゴシック" charset="0"/>
                <a:cs typeface="Arial" charset="0"/>
              </a:rPr>
              <a:t>  repository).</a:t>
            </a:r>
            <a:endParaRPr lang="en-US" dirty="0">
              <a:solidFill>
                <a:schemeClr val="tx1"/>
              </a:solidFill>
              <a:ea typeface="ＭＳ Ｐゴシック" charset="0"/>
              <a:cs typeface="Lucida Grande" charset="0"/>
            </a:endParaRPr>
          </a:p>
          <a:p>
            <a:pPr marL="39688"/>
            <a:r>
              <a:rPr lang="en-US" sz="1800" dirty="0">
                <a:solidFill>
                  <a:schemeClr val="tx1"/>
                </a:solidFill>
                <a:ea typeface="ＭＳ Ｐゴシック" charset="0"/>
                <a:cs typeface="Arial" charset="0"/>
              </a:rPr>
              <a:t> </a:t>
            </a:r>
          </a:p>
          <a:p>
            <a:pPr marL="39688">
              <a:buClr>
                <a:srgbClr val="0612A3"/>
              </a:buClr>
              <a:buSzPct val="100000"/>
              <a:buFont typeface="Arial" charset="0"/>
              <a:buChar char="•"/>
            </a:pPr>
            <a:r>
              <a:rPr lang="en-US" sz="1800" dirty="0">
                <a:solidFill>
                  <a:schemeClr val="tx1"/>
                </a:solidFill>
                <a:ea typeface="ＭＳ Ｐゴシック" charset="0"/>
                <a:cs typeface="Arial" charset="0"/>
              </a:rPr>
              <a:t> The appearance of certain symptoms causes the </a:t>
            </a:r>
            <a:r>
              <a:rPr lang="en-US" sz="1800" b="1" dirty="0">
                <a:solidFill>
                  <a:schemeClr val="tx1"/>
                </a:solidFill>
                <a:ea typeface="ＭＳ Ｐゴシック" charset="0"/>
                <a:cs typeface="Arial" charset="0"/>
              </a:rPr>
              <a:t>health-attribute</a:t>
            </a:r>
            <a:r>
              <a:rPr lang="en-US" sz="1800" dirty="0">
                <a:solidFill>
                  <a:schemeClr val="tx1"/>
                </a:solidFill>
                <a:ea typeface="ＭＳ Ｐゴシック" charset="0"/>
                <a:cs typeface="Arial" charset="0"/>
              </a:rPr>
              <a:t> property</a:t>
            </a:r>
            <a:br>
              <a:rPr lang="en-US" sz="1800" dirty="0">
                <a:solidFill>
                  <a:schemeClr val="tx1"/>
                </a:solidFill>
                <a:ea typeface="ＭＳ Ｐゴシック" charset="0"/>
                <a:cs typeface="Arial" charset="0"/>
              </a:rPr>
            </a:br>
            <a:r>
              <a:rPr lang="en-US" sz="1800" dirty="0">
                <a:solidFill>
                  <a:schemeClr val="tx1"/>
                </a:solidFill>
                <a:ea typeface="ＭＳ Ｐゴシック" charset="0"/>
                <a:cs typeface="Arial" charset="0"/>
              </a:rPr>
              <a:t>   of the agent to decrease, which, in turn, triggers the appearance on the </a:t>
            </a:r>
            <a:br>
              <a:rPr lang="en-US" sz="1800" dirty="0">
                <a:solidFill>
                  <a:schemeClr val="tx1"/>
                </a:solidFill>
                <a:ea typeface="ＭＳ Ｐゴシック" charset="0"/>
                <a:cs typeface="Arial" charset="0"/>
              </a:rPr>
            </a:br>
            <a:r>
              <a:rPr lang="en-US" sz="1800" dirty="0">
                <a:solidFill>
                  <a:schemeClr val="tx1"/>
                </a:solidFill>
                <a:ea typeface="ＭＳ Ｐゴシック" charset="0"/>
                <a:cs typeface="Arial" charset="0"/>
              </a:rPr>
              <a:t>   agent</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s agenda of an instance of the goal </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be-healthy.</a:t>
            </a:r>
            <a:r>
              <a:rPr lang="ja-JP" altLang="en-US" sz="1800" dirty="0">
                <a:solidFill>
                  <a:schemeClr val="tx1"/>
                </a:solidFill>
                <a:latin typeface="Arial"/>
                <a:ea typeface="ＭＳ Ｐゴシック" charset="0"/>
                <a:cs typeface="Arial" charset="0"/>
              </a:rPr>
              <a:t>”</a:t>
            </a:r>
            <a:endParaRPr lang="en-US" dirty="0">
              <a:solidFill>
                <a:schemeClr val="tx1"/>
              </a:solidFill>
              <a:ea typeface="ＭＳ Ｐゴシック" charset="0"/>
              <a:cs typeface="Lucida Grande" charset="0"/>
            </a:endParaRPr>
          </a:p>
          <a:p>
            <a:pPr marL="39688"/>
            <a:endParaRPr lang="en-US" sz="1800" dirty="0">
              <a:solidFill>
                <a:schemeClr val="tx1"/>
              </a:solidFill>
              <a:ea typeface="ＭＳ Ｐゴシック" charset="0"/>
              <a:cs typeface="Lucida Grande" charset="0"/>
            </a:endParaRPr>
          </a:p>
          <a:p>
            <a:pPr marL="39688">
              <a:buClr>
                <a:srgbClr val="0612A3"/>
              </a:buClr>
              <a:buSzPct val="100000"/>
              <a:buFont typeface="Arial" charset="0"/>
              <a:buChar char="•"/>
            </a:pPr>
            <a:r>
              <a:rPr lang="en-US" sz="1800" dirty="0">
                <a:solidFill>
                  <a:schemeClr val="tx1"/>
                </a:solidFill>
                <a:ea typeface="ＭＳ Ｐゴシック" charset="0"/>
                <a:cs typeface="Arial" charset="0"/>
              </a:rPr>
              <a:t> To reflect the situation when people do not realize that they are experiencing</a:t>
            </a:r>
            <a:br>
              <a:rPr lang="en-US" sz="1800" dirty="0">
                <a:solidFill>
                  <a:schemeClr val="tx1"/>
                </a:solidFill>
                <a:ea typeface="ＭＳ Ｐゴシック" charset="0"/>
                <a:cs typeface="Arial" charset="0"/>
              </a:rPr>
            </a:br>
            <a:r>
              <a:rPr lang="en-US" sz="1800" dirty="0">
                <a:solidFill>
                  <a:schemeClr val="tx1"/>
                </a:solidFill>
                <a:ea typeface="ＭＳ Ｐゴシック" charset="0"/>
                <a:cs typeface="Arial" charset="0"/>
              </a:rPr>
              <a:t>  a symptom, a special parameter can be used to control the </a:t>
            </a:r>
            <a:r>
              <a:rPr lang="en-US" sz="1800" b="1" dirty="0">
                <a:solidFill>
                  <a:schemeClr val="tx1"/>
                </a:solidFill>
                <a:ea typeface="ＭＳ Ｐゴシック" charset="0"/>
                <a:cs typeface="Arial" charset="0"/>
              </a:rPr>
              <a:t>level of attention</a:t>
            </a:r>
            <a:r>
              <a:rPr lang="en-US" sz="1800" dirty="0">
                <a:solidFill>
                  <a:schemeClr val="tx1"/>
                </a:solidFill>
                <a:ea typeface="ＭＳ Ｐゴシック" charset="0"/>
                <a:cs typeface="Arial" charset="0"/>
              </a:rPr>
              <a:t> </a:t>
            </a:r>
            <a:br>
              <a:rPr lang="en-US" sz="1800" dirty="0">
                <a:solidFill>
                  <a:schemeClr val="tx1"/>
                </a:solidFill>
                <a:ea typeface="ＭＳ Ｐゴシック" charset="0"/>
                <a:cs typeface="Arial" charset="0"/>
              </a:rPr>
            </a:br>
            <a:r>
              <a:rPr lang="en-US" sz="1800" dirty="0">
                <a:solidFill>
                  <a:schemeClr val="tx1"/>
                </a:solidFill>
                <a:ea typeface="ＭＳ Ｐゴシック" charset="0"/>
                <a:cs typeface="Arial" charset="0"/>
              </a:rPr>
              <a:t>  to physiological states. </a:t>
            </a:r>
          </a:p>
        </p:txBody>
      </p:sp>
    </p:spTree>
    <p:extLst>
      <p:ext uri="{BB962C8B-B14F-4D97-AF65-F5344CB8AC3E}">
        <p14:creationId xmlns:p14="http://schemas.microsoft.com/office/powerpoint/2010/main" val="3187132186"/>
      </p:ext>
    </p:extLst>
  </p:cSld>
  <p:clrMapOvr>
    <a:masterClrMapping/>
  </p:clrMapOvr>
  <p:transition xmlns:p14="http://schemas.microsoft.com/office/powerpoint/2010/mai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95300" y="1803400"/>
            <a:ext cx="7772400" cy="2336800"/>
          </a:xfrm>
        </p:spPr>
        <p:txBody>
          <a:bodyPr rIns="132080"/>
          <a:lstStyle/>
          <a:p>
            <a:pPr indent="0" algn="l" eaLnBrk="1" hangingPunct="1">
              <a:defRPr/>
            </a:pPr>
            <a:r>
              <a:rPr lang="en-US" sz="2400" dirty="0" smtClean="0">
                <a:latin typeface="+mn-lt"/>
              </a:rPr>
              <a:t>The goal of perception through </a:t>
            </a:r>
            <a:r>
              <a:rPr lang="en-US" sz="2400" b="1" dirty="0" smtClean="0">
                <a:latin typeface="+mn-lt"/>
              </a:rPr>
              <a:t>language </a:t>
            </a:r>
            <a:r>
              <a:rPr lang="en-US" sz="2400" dirty="0" smtClean="0">
                <a:latin typeface="+mn-lt"/>
              </a:rPr>
              <a:t>is to render the meaning of language input in a format that facilitates agent reasoning.</a:t>
            </a:r>
            <a:r>
              <a:rPr lang="en-US" sz="2400" dirty="0">
                <a:latin typeface="+mn-lt"/>
              </a:rPr>
              <a:t/>
            </a:r>
            <a:br>
              <a:rPr lang="en-US" sz="2400" dirty="0">
                <a:latin typeface="+mn-lt"/>
              </a:rPr>
            </a:br>
            <a:r>
              <a:rPr lang="en-US" sz="2400" dirty="0" smtClean="0">
                <a:latin typeface="+mn-lt"/>
              </a:rPr>
              <a:t/>
            </a:r>
            <a:br>
              <a:rPr lang="en-US" sz="2400" dirty="0" smtClean="0">
                <a:latin typeface="+mn-lt"/>
              </a:rPr>
            </a:br>
            <a:r>
              <a:rPr lang="en-US" sz="2400" dirty="0"/>
              <a:t>Our systems incorporate a large number of language processing modules and “</a:t>
            </a:r>
            <a:r>
              <a:rPr lang="en-US" sz="2400" dirty="0" err="1" smtClean="0"/>
              <a:t>microtheories</a:t>
            </a:r>
            <a:r>
              <a:rPr lang="en-US" sz="2400" dirty="0" smtClean="0"/>
              <a:t>.”</a:t>
            </a:r>
            <a:endParaRPr lang="en-US" sz="2400" dirty="0" smtClean="0">
              <a:latin typeface="+mn-lt"/>
            </a:endParaRPr>
          </a:p>
        </p:txBody>
      </p:sp>
    </p:spTree>
    <p:extLst>
      <p:ext uri="{BB962C8B-B14F-4D97-AF65-F5344CB8AC3E}">
        <p14:creationId xmlns:p14="http://schemas.microsoft.com/office/powerpoint/2010/main" val="3644768344"/>
      </p:ext>
    </p:extLst>
  </p:cSld>
  <p:clrMapOvr>
    <a:masterClrMapping/>
  </p:clrMapOvr>
  <p:transition xmlns:p14="http://schemas.microsoft.com/office/powerpoint/2010/mai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p:cNvSpPr>
          <p:nvPr/>
        </p:nvSpPr>
        <p:spPr bwMode="auto">
          <a:xfrm>
            <a:off x="457200" y="1266825"/>
            <a:ext cx="7640272" cy="2769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wrap="none" lIns="0" tIns="0" rIns="40639" bIns="0">
            <a:spAutoFit/>
          </a:bodyPr>
          <a:lstStyle/>
          <a:p>
            <a:pPr marL="39688"/>
            <a:r>
              <a:rPr lang="en-US" sz="2000" dirty="0">
                <a:solidFill>
                  <a:schemeClr val="tx1"/>
                </a:solidFill>
                <a:ea typeface="ＭＳ Ｐゴシック" charset="0"/>
                <a:cs typeface="Arial" charset="0"/>
              </a:rPr>
              <a:t>Examples of </a:t>
            </a:r>
            <a:r>
              <a:rPr lang="en-US" sz="2000" b="1" dirty="0" err="1" smtClean="0">
                <a:solidFill>
                  <a:schemeClr val="tx1"/>
                </a:solidFill>
                <a:ea typeface="ＭＳ Ｐゴシック" charset="0"/>
                <a:cs typeface="Arial" charset="0"/>
              </a:rPr>
              <a:t>microtheories</a:t>
            </a:r>
            <a:r>
              <a:rPr lang="en-US" sz="2000" dirty="0" smtClean="0">
                <a:solidFill>
                  <a:schemeClr val="tx1"/>
                </a:solidFill>
                <a:ea typeface="ＭＳ Ｐゴシック" charset="0"/>
                <a:cs typeface="Arial" charset="0"/>
              </a:rPr>
              <a:t> </a:t>
            </a:r>
            <a:r>
              <a:rPr lang="en-US" sz="2000" dirty="0">
                <a:solidFill>
                  <a:schemeClr val="tx1"/>
                </a:solidFill>
                <a:ea typeface="ＭＳ Ｐゴシック" charset="0"/>
                <a:cs typeface="Arial" charset="0"/>
              </a:rPr>
              <a:t>include, among many others, </a:t>
            </a:r>
            <a:endParaRPr lang="en-US" dirty="0">
              <a:solidFill>
                <a:schemeClr val="tx1"/>
              </a:solidFill>
              <a:ea typeface="ＭＳ Ｐゴシック" charset="0"/>
              <a:cs typeface="Lucida Grande" charset="0"/>
            </a:endParaRPr>
          </a:p>
          <a:p>
            <a:pPr marL="39688"/>
            <a:r>
              <a:rPr lang="en-US" sz="2000" dirty="0">
                <a:solidFill>
                  <a:schemeClr val="tx1"/>
                </a:solidFill>
                <a:ea typeface="ＭＳ Ｐゴシック" charset="0"/>
                <a:cs typeface="Arial" charset="0"/>
              </a:rPr>
              <a:t>treatment of aspect, time, approximations, speaker attitudes and </a:t>
            </a:r>
            <a:r>
              <a:rPr lang="en-US" sz="2000" dirty="0">
                <a:solidFill>
                  <a:schemeClr val="tx1"/>
                </a:solidFill>
                <a:latin typeface="ＭＳ Ｐゴシック" charset="0"/>
                <a:sym typeface="ＭＳ Ｐゴシック" charset="0"/>
              </a:rPr>
              <a:t/>
            </a:r>
            <a:br>
              <a:rPr lang="en-US" sz="2000" dirty="0">
                <a:solidFill>
                  <a:schemeClr val="tx1"/>
                </a:solidFill>
                <a:latin typeface="ＭＳ Ｐゴシック" charset="0"/>
                <a:sym typeface="ＭＳ Ｐゴシック" charset="0"/>
              </a:rPr>
            </a:br>
            <a:r>
              <a:rPr lang="en-US" sz="2000" dirty="0">
                <a:solidFill>
                  <a:schemeClr val="tx1"/>
                </a:solidFill>
                <a:ea typeface="ＭＳ Ｐゴシック" charset="0"/>
                <a:cs typeface="Arial" charset="0"/>
              </a:rPr>
              <a:t>modalities, reference, ellipsis, quantification and other phenomena.</a:t>
            </a:r>
          </a:p>
          <a:p>
            <a:pPr marL="39688"/>
            <a:endParaRPr lang="en-US" sz="2000" dirty="0">
              <a:solidFill>
                <a:schemeClr val="tx1"/>
              </a:solidFill>
              <a:ea typeface="ＭＳ Ｐゴシック" charset="0"/>
              <a:cs typeface="Arial" charset="0"/>
            </a:endParaRPr>
          </a:p>
          <a:p>
            <a:pPr marL="39688"/>
            <a:r>
              <a:rPr lang="en-US" sz="2000" dirty="0" smtClean="0">
                <a:solidFill>
                  <a:schemeClr val="tx1"/>
                </a:solidFill>
                <a:ea typeface="ＭＳ Ｐゴシック" charset="0"/>
                <a:cs typeface="Arial" charset="0"/>
              </a:rPr>
              <a:t>The </a:t>
            </a:r>
            <a:r>
              <a:rPr lang="en-US" sz="2000" dirty="0">
                <a:solidFill>
                  <a:schemeClr val="tx1"/>
                </a:solidFill>
                <a:ea typeface="ＭＳ Ｐゴシック" charset="0"/>
                <a:cs typeface="Arial" charset="0"/>
              </a:rPr>
              <a:t>knowledge resources include: </a:t>
            </a:r>
          </a:p>
          <a:p>
            <a:pPr marL="39688"/>
            <a:endParaRPr lang="en-US" sz="2000" dirty="0">
              <a:solidFill>
                <a:schemeClr val="tx1"/>
              </a:solidFill>
              <a:ea typeface="ＭＳ Ｐゴシック" charset="0"/>
              <a:cs typeface="Arial" charset="0"/>
            </a:endParaRPr>
          </a:p>
          <a:p>
            <a:pPr marL="39688"/>
            <a:r>
              <a:rPr lang="en-US" sz="2000" dirty="0">
                <a:solidFill>
                  <a:schemeClr val="tx1"/>
                </a:solidFill>
                <a:ea typeface="ＭＳ Ｐゴシック" charset="0"/>
                <a:cs typeface="Arial" charset="0"/>
              </a:rPr>
              <a:t>- an ontology of ~10,500 concepts (~135,000 RDF triples)</a:t>
            </a:r>
          </a:p>
          <a:p>
            <a:pPr marL="39688"/>
            <a:r>
              <a:rPr lang="en-US" sz="2000" dirty="0">
                <a:solidFill>
                  <a:schemeClr val="tx1"/>
                </a:solidFill>
                <a:ea typeface="ＭＳ Ｐゴシック" charset="0"/>
                <a:cs typeface="Arial" charset="0"/>
              </a:rPr>
              <a:t>- an ontological-semantic lexicon (~25,000 entries)</a:t>
            </a:r>
          </a:p>
          <a:p>
            <a:pPr marL="39688"/>
            <a:r>
              <a:rPr lang="en-US" sz="2000" dirty="0">
                <a:solidFill>
                  <a:schemeClr val="tx1"/>
                </a:solidFill>
                <a:ea typeface="ＭＳ Ｐゴシック" charset="0"/>
                <a:cs typeface="Arial" charset="0"/>
              </a:rPr>
              <a:t>- fact repositories (~20,000 entries in the largest one)</a:t>
            </a:r>
          </a:p>
        </p:txBody>
      </p:sp>
    </p:spTree>
    <p:extLst>
      <p:ext uri="{BB962C8B-B14F-4D97-AF65-F5344CB8AC3E}">
        <p14:creationId xmlns:p14="http://schemas.microsoft.com/office/powerpoint/2010/main" val="467504219"/>
      </p:ext>
    </p:extLst>
  </p:cSld>
  <p:clrMapOvr>
    <a:masterClrMapping/>
  </p:clrMapOvr>
  <p:transition xmlns:p14="http://schemas.microsoft.com/office/powerpoint/2010/mai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33400" y="343499"/>
            <a:ext cx="8001000" cy="6477000"/>
          </a:xfrm>
          <a:prstGeom prst="rect">
            <a:avLst/>
          </a:prstGeom>
          <a:noFill/>
          <a:ln>
            <a:noFill/>
          </a:ln>
        </p:spPr>
      </p:pic>
    </p:spTree>
    <p:extLst>
      <p:ext uri="{BB962C8B-B14F-4D97-AF65-F5344CB8AC3E}">
        <p14:creationId xmlns:p14="http://schemas.microsoft.com/office/powerpoint/2010/main" val="3421628237"/>
      </p:ext>
    </p:extLst>
  </p:cSld>
  <p:clrMapOvr>
    <a:masterClrMapping/>
  </p:clrMapOvr>
  <p:transition xmlns:p14="http://schemas.microsoft.com/office/powerpoint/2010/mai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p:cNvSpPr>
            <a:spLocks noGrp="1" noChangeArrowheads="1"/>
          </p:cNvSpPr>
          <p:nvPr>
            <p:ph type="body" idx="1"/>
          </p:nvPr>
        </p:nvSpPr>
        <p:spPr>
          <a:xfrm>
            <a:off x="660400" y="228600"/>
            <a:ext cx="7505700" cy="6388100"/>
          </a:xfrm>
          <a:ln/>
        </p:spPr>
        <p:txBody>
          <a:bodyPr rIns="132080"/>
          <a:lstStyle/>
          <a:p>
            <a:pPr marL="0" indent="0">
              <a:buFont typeface="Arial" charset="0"/>
              <a:buNone/>
            </a:pPr>
            <a:r>
              <a:rPr lang="en-US" sz="1800" b="1" dirty="0" err="1">
                <a:solidFill>
                  <a:srgbClr val="333399"/>
                </a:solidFill>
              </a:rPr>
              <a:t>Presemantic</a:t>
            </a:r>
            <a:r>
              <a:rPr lang="en-US" sz="1800" b="1" dirty="0">
                <a:solidFill>
                  <a:srgbClr val="333399"/>
                </a:solidFill>
              </a:rPr>
              <a:t> Processing      </a:t>
            </a:r>
            <a:endParaRPr lang="en-US" sz="1800" b="1" dirty="0" smtClean="0">
              <a:solidFill>
                <a:srgbClr val="333399"/>
              </a:solidFill>
            </a:endParaRPr>
          </a:p>
          <a:p>
            <a:pPr marL="0" indent="0">
              <a:buFont typeface="Arial" charset="0"/>
              <a:buNone/>
            </a:pPr>
            <a:r>
              <a:rPr lang="en-US" sz="1800" b="1" dirty="0" smtClean="0">
                <a:solidFill>
                  <a:srgbClr val="333399"/>
                </a:solidFill>
              </a:rPr>
              <a:t>              </a:t>
            </a:r>
            <a:endParaRPr lang="en-US" sz="1800" dirty="0">
              <a:solidFill>
                <a:srgbClr val="333399"/>
              </a:solidFill>
            </a:endParaRPr>
          </a:p>
          <a:p>
            <a:pPr marL="0" indent="0">
              <a:lnSpc>
                <a:spcPct val="60000"/>
              </a:lnSpc>
              <a:buFont typeface="Arial" charset="0"/>
              <a:buNone/>
            </a:pPr>
            <a:r>
              <a:rPr lang="en-US" sz="1800" dirty="0">
                <a:solidFill>
                  <a:srgbClr val="333399"/>
                </a:solidFill>
              </a:rPr>
              <a:t>1. Document-level processing</a:t>
            </a:r>
          </a:p>
          <a:p>
            <a:pPr marL="0" indent="0">
              <a:lnSpc>
                <a:spcPct val="60000"/>
              </a:lnSpc>
              <a:buFont typeface="Arial" charset="0"/>
              <a:buNone/>
            </a:pPr>
            <a:r>
              <a:rPr lang="en-US" sz="1800" dirty="0">
                <a:solidFill>
                  <a:srgbClr val="333399"/>
                </a:solidFill>
              </a:rPr>
              <a:t>	Chapter and section header detection</a:t>
            </a:r>
          </a:p>
          <a:p>
            <a:pPr marL="0" indent="0">
              <a:lnSpc>
                <a:spcPct val="60000"/>
              </a:lnSpc>
              <a:buFont typeface="Arial" charset="0"/>
              <a:buNone/>
            </a:pPr>
            <a:r>
              <a:rPr lang="en-US" sz="1800" dirty="0">
                <a:solidFill>
                  <a:srgbClr val="333399"/>
                </a:solidFill>
              </a:rPr>
              <a:t>	Table detection and parsing</a:t>
            </a:r>
          </a:p>
          <a:p>
            <a:pPr marL="0" indent="0">
              <a:lnSpc>
                <a:spcPct val="60000"/>
              </a:lnSpc>
              <a:buFont typeface="Arial" charset="0"/>
              <a:buNone/>
            </a:pPr>
            <a:r>
              <a:rPr lang="en-US" sz="1800" dirty="0">
                <a:solidFill>
                  <a:srgbClr val="333399"/>
                </a:solidFill>
              </a:rPr>
              <a:t>	Detection and parsing of displayed material (e.g., </a:t>
            </a:r>
          </a:p>
          <a:p>
            <a:pPr marL="0" indent="0">
              <a:lnSpc>
                <a:spcPct val="60000"/>
              </a:lnSpc>
              <a:buFont typeface="Arial" charset="0"/>
              <a:buNone/>
            </a:pPr>
            <a:r>
              <a:rPr lang="en-US" sz="1800" dirty="0">
                <a:solidFill>
                  <a:srgbClr val="333399"/>
                </a:solidFill>
              </a:rPr>
              <a:t>        bulleted lists)</a:t>
            </a:r>
          </a:p>
          <a:p>
            <a:pPr marL="0" indent="0">
              <a:lnSpc>
                <a:spcPct val="60000"/>
              </a:lnSpc>
              <a:buFont typeface="Arial" charset="0"/>
              <a:buNone/>
            </a:pPr>
            <a:r>
              <a:rPr lang="en-US" sz="1800" dirty="0">
                <a:solidFill>
                  <a:srgbClr val="333399"/>
                </a:solidFill>
              </a:rPr>
              <a:t>2. Sentence boundary determination and word segmentation</a:t>
            </a:r>
          </a:p>
          <a:p>
            <a:pPr marL="0" indent="0">
              <a:lnSpc>
                <a:spcPct val="60000"/>
              </a:lnSpc>
              <a:buFont typeface="Arial" charset="0"/>
              <a:buNone/>
            </a:pPr>
            <a:r>
              <a:rPr lang="en-US" sz="1800" dirty="0">
                <a:solidFill>
                  <a:srgbClr val="333399"/>
                </a:solidFill>
              </a:rPr>
              <a:t>3. Named entity recognition</a:t>
            </a:r>
          </a:p>
          <a:p>
            <a:pPr marL="0" indent="0">
              <a:lnSpc>
                <a:spcPct val="60000"/>
              </a:lnSpc>
              <a:buFont typeface="Arial" charset="0"/>
              <a:buNone/>
            </a:pPr>
            <a:r>
              <a:rPr lang="en-US" sz="1800" dirty="0">
                <a:solidFill>
                  <a:srgbClr val="333399"/>
                </a:solidFill>
              </a:rPr>
              <a:t>	Place names</a:t>
            </a:r>
          </a:p>
          <a:p>
            <a:pPr marL="0" indent="0">
              <a:lnSpc>
                <a:spcPct val="60000"/>
              </a:lnSpc>
              <a:buFont typeface="Arial" charset="0"/>
              <a:buNone/>
            </a:pPr>
            <a:r>
              <a:rPr lang="en-US" sz="1800" dirty="0">
                <a:solidFill>
                  <a:srgbClr val="333399"/>
                </a:solidFill>
              </a:rPr>
              <a:t>	People</a:t>
            </a:r>
            <a:r>
              <a:rPr lang="ja-JP" altLang="en-US" sz="1800" dirty="0">
                <a:solidFill>
                  <a:srgbClr val="333399"/>
                </a:solidFill>
                <a:latin typeface="Arial"/>
              </a:rPr>
              <a:t>’</a:t>
            </a:r>
            <a:r>
              <a:rPr lang="en-US" sz="1800" dirty="0">
                <a:solidFill>
                  <a:srgbClr val="333399"/>
                </a:solidFill>
              </a:rPr>
              <a:t>s names</a:t>
            </a:r>
          </a:p>
          <a:p>
            <a:pPr marL="0" indent="0">
              <a:lnSpc>
                <a:spcPct val="60000"/>
              </a:lnSpc>
              <a:buFont typeface="Arial" charset="0"/>
              <a:buNone/>
            </a:pPr>
            <a:r>
              <a:rPr lang="en-US" sz="1800" dirty="0">
                <a:solidFill>
                  <a:srgbClr val="333399"/>
                </a:solidFill>
              </a:rPr>
              <a:t>	Organization names</a:t>
            </a:r>
          </a:p>
          <a:p>
            <a:pPr marL="0" indent="0">
              <a:lnSpc>
                <a:spcPct val="60000"/>
              </a:lnSpc>
              <a:buFont typeface="Arial" charset="0"/>
              <a:buNone/>
            </a:pPr>
            <a:r>
              <a:rPr lang="en-US" sz="1800" dirty="0">
                <a:solidFill>
                  <a:srgbClr val="333399"/>
                </a:solidFill>
              </a:rPr>
              <a:t>4. Detection and parsing of numbers and dates</a:t>
            </a:r>
          </a:p>
          <a:p>
            <a:pPr marL="0" indent="0">
              <a:lnSpc>
                <a:spcPct val="60000"/>
              </a:lnSpc>
              <a:buFont typeface="Arial" charset="0"/>
              <a:buNone/>
            </a:pPr>
            <a:r>
              <a:rPr lang="en-US" sz="1800" dirty="0">
                <a:solidFill>
                  <a:srgbClr val="333399"/>
                </a:solidFill>
              </a:rPr>
              <a:t>5. Detection and parsing of measured quantities</a:t>
            </a:r>
          </a:p>
          <a:p>
            <a:pPr marL="0" indent="0">
              <a:lnSpc>
                <a:spcPct val="60000"/>
              </a:lnSpc>
              <a:buFont typeface="Arial" charset="0"/>
              <a:buNone/>
            </a:pPr>
            <a:r>
              <a:rPr lang="en-US" sz="1800" dirty="0">
                <a:solidFill>
                  <a:srgbClr val="333399"/>
                </a:solidFill>
              </a:rPr>
              <a:t>6. Mark-up stripping</a:t>
            </a:r>
          </a:p>
          <a:p>
            <a:pPr marL="0" indent="0">
              <a:lnSpc>
                <a:spcPct val="60000"/>
              </a:lnSpc>
              <a:buFont typeface="Arial" charset="0"/>
              <a:buNone/>
            </a:pPr>
            <a:r>
              <a:rPr lang="en-US" sz="1800" dirty="0">
                <a:solidFill>
                  <a:srgbClr val="333399"/>
                </a:solidFill>
              </a:rPr>
              <a:t>7. Part of speech tagging and morphological analysis</a:t>
            </a:r>
          </a:p>
          <a:p>
            <a:pPr marL="0" indent="0">
              <a:lnSpc>
                <a:spcPct val="60000"/>
              </a:lnSpc>
              <a:buFont typeface="Arial" charset="0"/>
              <a:buNone/>
            </a:pPr>
            <a:r>
              <a:rPr lang="en-US" sz="1800" dirty="0">
                <a:solidFill>
                  <a:srgbClr val="333399"/>
                </a:solidFill>
              </a:rPr>
              <a:t>8. Lexical look-up</a:t>
            </a:r>
          </a:p>
          <a:p>
            <a:pPr marL="0" indent="0">
              <a:lnSpc>
                <a:spcPct val="60000"/>
              </a:lnSpc>
              <a:buFont typeface="Arial" charset="0"/>
              <a:buNone/>
            </a:pPr>
            <a:r>
              <a:rPr lang="en-US" sz="1800" dirty="0">
                <a:solidFill>
                  <a:srgbClr val="333399"/>
                </a:solidFill>
              </a:rPr>
              <a:t>	Treatment of phrases</a:t>
            </a:r>
          </a:p>
          <a:p>
            <a:pPr marL="0" indent="0">
              <a:lnSpc>
                <a:spcPct val="60000"/>
              </a:lnSpc>
              <a:buFont typeface="Arial" charset="0"/>
              <a:buNone/>
            </a:pPr>
            <a:r>
              <a:rPr lang="en-US" sz="1800" dirty="0">
                <a:solidFill>
                  <a:srgbClr val="333399"/>
                </a:solidFill>
              </a:rPr>
              <a:t>	Treatment of derivational morphology</a:t>
            </a:r>
          </a:p>
          <a:p>
            <a:pPr marL="0" indent="0">
              <a:lnSpc>
                <a:spcPct val="60000"/>
              </a:lnSpc>
              <a:buFont typeface="Arial" charset="0"/>
              <a:buNone/>
            </a:pPr>
            <a:r>
              <a:rPr lang="en-US" sz="1800" dirty="0">
                <a:solidFill>
                  <a:srgbClr val="333399"/>
                </a:solidFill>
              </a:rPr>
              <a:t>9. Syntactic processing</a:t>
            </a:r>
          </a:p>
          <a:p>
            <a:pPr marL="0" indent="0">
              <a:lnSpc>
                <a:spcPct val="60000"/>
              </a:lnSpc>
              <a:buFont typeface="Arial" charset="0"/>
              <a:buNone/>
            </a:pPr>
            <a:r>
              <a:rPr lang="en-US" sz="1800" dirty="0">
                <a:solidFill>
                  <a:srgbClr val="333399"/>
                </a:solidFill>
              </a:rPr>
              <a:t>	Phrase structure</a:t>
            </a:r>
          </a:p>
          <a:p>
            <a:pPr marL="0" indent="0">
              <a:lnSpc>
                <a:spcPct val="60000"/>
              </a:lnSpc>
              <a:buFont typeface="Arial" charset="0"/>
              <a:buNone/>
            </a:pPr>
            <a:r>
              <a:rPr lang="en-US" sz="1800" dirty="0">
                <a:solidFill>
                  <a:srgbClr val="333399"/>
                </a:solidFill>
              </a:rPr>
              <a:t>	Dependency structure</a:t>
            </a:r>
          </a:p>
          <a:p>
            <a:pPr marL="0" indent="0">
              <a:lnSpc>
                <a:spcPct val="60000"/>
              </a:lnSpc>
              <a:buFont typeface="Arial" charset="0"/>
              <a:buNone/>
            </a:pPr>
            <a:r>
              <a:rPr lang="en-US" sz="1800" dirty="0">
                <a:solidFill>
                  <a:srgbClr val="333399"/>
                </a:solidFill>
              </a:rPr>
              <a:t>10. Syntax-to-Semantics linking</a:t>
            </a:r>
            <a:endParaRPr lang="en-US" sz="2400" dirty="0">
              <a:solidFill>
                <a:srgbClr val="000000"/>
              </a:solidFill>
              <a:latin typeface="Times New Roman" charset="0"/>
              <a:ea typeface="ヒラギノ明朝 ProN W3" charset="0"/>
              <a:cs typeface="ヒラギノ明朝 ProN W3" charset="0"/>
              <a:sym typeface="Times New Roman" charset="0"/>
            </a:endParaRPr>
          </a:p>
          <a:p>
            <a:pPr marL="0" indent="0"/>
            <a:endParaRPr lang="en-US" dirty="0"/>
          </a:p>
        </p:txBody>
      </p:sp>
    </p:spTree>
    <p:extLst>
      <p:ext uri="{BB962C8B-B14F-4D97-AF65-F5344CB8AC3E}">
        <p14:creationId xmlns:p14="http://schemas.microsoft.com/office/powerpoint/2010/main" val="19784008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type="body" idx="1"/>
          </p:nvPr>
        </p:nvSpPr>
        <p:spPr>
          <a:xfrm>
            <a:off x="723900" y="838200"/>
            <a:ext cx="7696200" cy="5168900"/>
          </a:xfrm>
          <a:ln/>
        </p:spPr>
        <p:txBody>
          <a:bodyPr rIns="132080"/>
          <a:lstStyle/>
          <a:p>
            <a:pPr marL="0" indent="0">
              <a:buFont typeface="Arial" charset="0"/>
              <a:buNone/>
            </a:pPr>
            <a:r>
              <a:rPr lang="en-US" sz="2000" b="1" dirty="0">
                <a:solidFill>
                  <a:srgbClr val="333399"/>
                </a:solidFill>
              </a:rPr>
              <a:t>Basic (~ sentence-level) semantic processing / interpretation              </a:t>
            </a:r>
            <a:endParaRPr lang="en-US" sz="2000" b="1" dirty="0">
              <a:solidFill>
                <a:srgbClr val="333399"/>
              </a:solidFill>
              <a:ea typeface="ヒラギノ角ゴ ProN W6" charset="0"/>
              <a:cs typeface="ヒラギノ角ゴ ProN W6" charset="0"/>
            </a:endParaRPr>
          </a:p>
          <a:p>
            <a:pPr marL="0" indent="0">
              <a:buFont typeface="Arial" charset="0"/>
              <a:buNone/>
            </a:pPr>
            <a:endParaRPr lang="en-US" sz="2000" dirty="0">
              <a:solidFill>
                <a:srgbClr val="333399"/>
              </a:solidFill>
            </a:endParaRPr>
          </a:p>
          <a:p>
            <a:pPr marL="0" indent="0">
              <a:buFont typeface="Arial" charset="0"/>
              <a:buNone/>
            </a:pPr>
            <a:r>
              <a:rPr lang="en-US" sz="2000" dirty="0">
                <a:solidFill>
                  <a:srgbClr val="333399"/>
                </a:solidFill>
              </a:rPr>
              <a:t>A. Propositional content (</a:t>
            </a:r>
            <a:r>
              <a:rPr lang="ja-JP" altLang="en-US" sz="2000" dirty="0">
                <a:solidFill>
                  <a:srgbClr val="333399"/>
                </a:solidFill>
                <a:latin typeface="Arial"/>
              </a:rPr>
              <a:t>“</a:t>
            </a:r>
            <a:r>
              <a:rPr lang="en-US" sz="2000" dirty="0">
                <a:solidFill>
                  <a:srgbClr val="333399"/>
                </a:solidFill>
              </a:rPr>
              <a:t>who did what to whom</a:t>
            </a:r>
            <a:r>
              <a:rPr lang="ja-JP" altLang="en-US" sz="2000" dirty="0">
                <a:solidFill>
                  <a:srgbClr val="333399"/>
                </a:solidFill>
                <a:latin typeface="Arial"/>
              </a:rPr>
              <a:t>”</a:t>
            </a:r>
            <a:r>
              <a:rPr lang="en-US" sz="2000" dirty="0">
                <a:solidFill>
                  <a:srgbClr val="333399"/>
                </a:solidFill>
              </a:rPr>
              <a:t>) </a:t>
            </a:r>
          </a:p>
          <a:p>
            <a:pPr marL="0" indent="0">
              <a:buFont typeface="Arial" charset="0"/>
              <a:buNone/>
            </a:pPr>
            <a:r>
              <a:rPr lang="en-US" sz="2000" dirty="0">
                <a:solidFill>
                  <a:srgbClr val="333399"/>
                </a:solidFill>
              </a:rPr>
              <a:t> Word sense disambiguation</a:t>
            </a:r>
          </a:p>
          <a:p>
            <a:pPr marL="0" indent="0">
              <a:buFont typeface="Arial" charset="0"/>
              <a:buNone/>
            </a:pPr>
            <a:r>
              <a:rPr lang="en-US" sz="2000" dirty="0">
                <a:solidFill>
                  <a:srgbClr val="333399"/>
                </a:solidFill>
              </a:rPr>
              <a:t> Determination of semantic </a:t>
            </a:r>
            <a:r>
              <a:rPr lang="en-US" sz="2000" dirty="0" smtClean="0">
                <a:solidFill>
                  <a:srgbClr val="333399"/>
                </a:solidFill>
              </a:rPr>
              <a:t>dependency</a:t>
            </a:r>
            <a:endParaRPr lang="en-US" sz="2000" dirty="0">
              <a:solidFill>
                <a:srgbClr val="333399"/>
              </a:solidFill>
            </a:endParaRPr>
          </a:p>
          <a:p>
            <a:pPr marL="0" indent="0">
              <a:buFont typeface="Arial" charset="0"/>
              <a:buNone/>
            </a:pPr>
            <a:r>
              <a:rPr lang="en-US" sz="2000" dirty="0">
                <a:solidFill>
                  <a:srgbClr val="333399"/>
                </a:solidFill>
              </a:rPr>
              <a:t>B.  Speaker attitudes / Modality / Rhetorical </a:t>
            </a:r>
            <a:r>
              <a:rPr lang="en-US" sz="2000" dirty="0" smtClean="0">
                <a:solidFill>
                  <a:srgbClr val="333399"/>
                </a:solidFill>
              </a:rPr>
              <a:t>content</a:t>
            </a:r>
            <a:endParaRPr lang="en-US" sz="2000" dirty="0">
              <a:solidFill>
                <a:srgbClr val="333399"/>
              </a:solidFill>
            </a:endParaRPr>
          </a:p>
          <a:p>
            <a:pPr marL="0" indent="0">
              <a:buFont typeface="Arial" charset="0"/>
              <a:buNone/>
            </a:pPr>
            <a:r>
              <a:rPr lang="en-US" sz="2000" dirty="0">
                <a:solidFill>
                  <a:srgbClr val="333399"/>
                </a:solidFill>
              </a:rPr>
              <a:t>C. Parameterized semantic content</a:t>
            </a:r>
          </a:p>
          <a:p>
            <a:pPr marL="869950" lvl="2" indent="-171450"/>
            <a:r>
              <a:rPr lang="en-US" sz="2000" dirty="0">
                <a:solidFill>
                  <a:srgbClr val="333399"/>
                </a:solidFill>
              </a:rPr>
              <a:t>Aspect</a:t>
            </a:r>
          </a:p>
          <a:p>
            <a:pPr marL="869950" lvl="2" indent="-171450"/>
            <a:r>
              <a:rPr lang="en-US" sz="2000" dirty="0">
                <a:solidFill>
                  <a:srgbClr val="333399"/>
                </a:solidFill>
              </a:rPr>
              <a:t>Tense</a:t>
            </a:r>
          </a:p>
          <a:p>
            <a:pPr marL="869950" lvl="2" indent="-171450"/>
            <a:r>
              <a:rPr lang="en-US" sz="2000" dirty="0">
                <a:solidFill>
                  <a:srgbClr val="333399"/>
                </a:solidFill>
              </a:rPr>
              <a:t>Quantification</a:t>
            </a:r>
          </a:p>
          <a:p>
            <a:pPr marL="869950" lvl="2" indent="-171450"/>
            <a:r>
              <a:rPr lang="en-US" sz="2000" dirty="0">
                <a:solidFill>
                  <a:srgbClr val="333399"/>
                </a:solidFill>
              </a:rPr>
              <a:t>Comparisons</a:t>
            </a:r>
          </a:p>
          <a:p>
            <a:pPr marL="869950" lvl="2" indent="-171450"/>
            <a:r>
              <a:rPr lang="en-US" sz="2000" dirty="0">
                <a:solidFill>
                  <a:srgbClr val="333399"/>
                </a:solidFill>
              </a:rPr>
              <a:t>Conditionals, disjunction, conjunction</a:t>
            </a:r>
          </a:p>
          <a:p>
            <a:pPr marL="869950" lvl="2" indent="-171450"/>
            <a:r>
              <a:rPr lang="en-US" sz="2000" dirty="0">
                <a:solidFill>
                  <a:srgbClr val="333399"/>
                </a:solidFill>
              </a:rPr>
              <a:t>Speech acts (direct)</a:t>
            </a:r>
          </a:p>
        </p:txBody>
      </p:sp>
    </p:spTree>
    <p:extLst>
      <p:ext uri="{BB962C8B-B14F-4D97-AF65-F5344CB8AC3E}">
        <p14:creationId xmlns:p14="http://schemas.microsoft.com/office/powerpoint/2010/main" val="21518761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838200"/>
            <a:ext cx="2339102" cy="1938992"/>
          </a:xfrm>
          <a:prstGeom prst="rect">
            <a:avLst/>
          </a:prstGeom>
          <a:noFill/>
        </p:spPr>
        <p:txBody>
          <a:bodyPr wrap="none" rtlCol="0">
            <a:spAutoFit/>
          </a:bodyPr>
          <a:lstStyle/>
          <a:p>
            <a:r>
              <a:rPr lang="en-US" sz="2400" dirty="0" smtClean="0"/>
              <a:t>A generic agent </a:t>
            </a:r>
          </a:p>
          <a:p>
            <a:r>
              <a:rPr lang="en-US" sz="2400" dirty="0" smtClean="0"/>
              <a:t>In </a:t>
            </a:r>
            <a:r>
              <a:rPr lang="en-US" sz="2400" dirty="0" err="1" smtClean="0"/>
              <a:t>OntoAgent</a:t>
            </a:r>
            <a:r>
              <a:rPr lang="en-US" sz="2400" dirty="0" smtClean="0"/>
              <a:t> </a:t>
            </a:r>
          </a:p>
          <a:p>
            <a:endParaRPr lang="en-US" sz="2400" dirty="0" smtClean="0"/>
          </a:p>
          <a:p>
            <a:r>
              <a:rPr lang="en-US" sz="2400" dirty="0" smtClean="0"/>
              <a:t>(lots of detail </a:t>
            </a:r>
          </a:p>
          <a:p>
            <a:r>
              <a:rPr lang="en-US" sz="2400" dirty="0" smtClean="0"/>
              <a:t>omitted)</a:t>
            </a:r>
            <a:endParaRPr lang="en-US" sz="2400" dirty="0"/>
          </a:p>
        </p:txBody>
      </p:sp>
      <p:pic>
        <p:nvPicPr>
          <p:cNvPr id="3" name="Picture 2"/>
          <p:cNvPicPr>
            <a:picLocks noChangeAspect="1"/>
          </p:cNvPicPr>
          <p:nvPr/>
        </p:nvPicPr>
        <p:blipFill>
          <a:blip r:embed="rId2"/>
          <a:stretch>
            <a:fillRect/>
          </a:stretch>
        </p:blipFill>
        <p:spPr>
          <a:xfrm>
            <a:off x="2438400" y="76200"/>
            <a:ext cx="6171526" cy="6705600"/>
          </a:xfrm>
          <a:prstGeom prst="rect">
            <a:avLst/>
          </a:prstGeom>
        </p:spPr>
      </p:pic>
    </p:spTree>
    <p:extLst>
      <p:ext uri="{BB962C8B-B14F-4D97-AF65-F5344CB8AC3E}">
        <p14:creationId xmlns:p14="http://schemas.microsoft.com/office/powerpoint/2010/main" val="3183389112"/>
      </p:ext>
    </p:extLst>
  </p:cSld>
  <p:clrMapOvr>
    <a:masterClrMapping/>
  </p:clrMapOvr>
  <p:transition xmlns:p14="http://schemas.microsoft.com/office/powerpoint/2010/mai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noGrp="1" noChangeArrowheads="1"/>
          </p:cNvSpPr>
          <p:nvPr>
            <p:ph type="body" idx="1"/>
          </p:nvPr>
        </p:nvSpPr>
        <p:spPr>
          <a:xfrm>
            <a:off x="152400" y="631825"/>
            <a:ext cx="8915400" cy="5588000"/>
          </a:xfrm>
          <a:ln/>
        </p:spPr>
        <p:txBody>
          <a:bodyPr rIns="132080"/>
          <a:lstStyle/>
          <a:p>
            <a:pPr marL="0" indent="0">
              <a:buFont typeface="Arial" charset="0"/>
              <a:buNone/>
            </a:pPr>
            <a:r>
              <a:rPr lang="en-US" sz="2400" b="1" dirty="0">
                <a:solidFill>
                  <a:srgbClr val="333399"/>
                </a:solidFill>
              </a:rPr>
              <a:t>Extended (~ text-level) semantic processing / interpretation</a:t>
            </a:r>
            <a:endParaRPr lang="en-US" sz="2400" b="1" dirty="0">
              <a:solidFill>
                <a:srgbClr val="333399"/>
              </a:solidFill>
              <a:ea typeface="ヒラギノ角ゴ ProN W6" charset="0"/>
              <a:cs typeface="ヒラギノ角ゴ ProN W6" charset="0"/>
            </a:endParaRPr>
          </a:p>
          <a:p>
            <a:pPr marL="0" indent="0">
              <a:buFont typeface="Arial" charset="0"/>
              <a:buNone/>
            </a:pPr>
            <a:endParaRPr lang="en-US" sz="2000" dirty="0">
              <a:solidFill>
                <a:srgbClr val="333399"/>
              </a:solidFill>
            </a:endParaRPr>
          </a:p>
          <a:p>
            <a:pPr marL="0" indent="0">
              <a:lnSpc>
                <a:spcPct val="80000"/>
              </a:lnSpc>
              <a:buFont typeface="Arial" charset="0"/>
              <a:buNone/>
            </a:pPr>
            <a:endParaRPr lang="en-US" sz="2000" dirty="0">
              <a:solidFill>
                <a:srgbClr val="333399"/>
              </a:solidFill>
            </a:endParaRPr>
          </a:p>
          <a:p>
            <a:pPr marL="342900">
              <a:lnSpc>
                <a:spcPct val="80000"/>
              </a:lnSpc>
            </a:pPr>
            <a:r>
              <a:rPr lang="en-US" sz="2400" dirty="0">
                <a:solidFill>
                  <a:srgbClr val="333399"/>
                </a:solidFill>
              </a:rPr>
              <a:t>Reference resolution</a:t>
            </a:r>
          </a:p>
          <a:p>
            <a:pPr marL="342900">
              <a:lnSpc>
                <a:spcPct val="80000"/>
              </a:lnSpc>
            </a:pPr>
            <a:r>
              <a:rPr lang="en-US" sz="2400" dirty="0">
                <a:solidFill>
                  <a:srgbClr val="333399"/>
                </a:solidFill>
              </a:rPr>
              <a:t>Textual and extra-textual antecedents and </a:t>
            </a:r>
            <a:r>
              <a:rPr lang="en-US" sz="2400" dirty="0" err="1">
                <a:solidFill>
                  <a:srgbClr val="333399"/>
                </a:solidFill>
              </a:rPr>
              <a:t>postcedents</a:t>
            </a:r>
            <a:endParaRPr lang="en-US" sz="2400" dirty="0">
              <a:solidFill>
                <a:srgbClr val="333399"/>
              </a:solidFill>
            </a:endParaRPr>
          </a:p>
          <a:p>
            <a:pPr marL="342900">
              <a:lnSpc>
                <a:spcPct val="80000"/>
              </a:lnSpc>
            </a:pPr>
            <a:r>
              <a:rPr lang="en-US" sz="2400" dirty="0">
                <a:solidFill>
                  <a:srgbClr val="333399"/>
                </a:solidFill>
              </a:rPr>
              <a:t>Bridging expressions</a:t>
            </a:r>
          </a:p>
          <a:p>
            <a:pPr marL="342900">
              <a:lnSpc>
                <a:spcPct val="80000"/>
              </a:lnSpc>
            </a:pPr>
            <a:r>
              <a:rPr lang="en-US" sz="2400" dirty="0">
                <a:solidFill>
                  <a:srgbClr val="333399"/>
                </a:solidFill>
              </a:rPr>
              <a:t>Grounding dialog content</a:t>
            </a:r>
          </a:p>
          <a:p>
            <a:pPr marL="342900">
              <a:lnSpc>
                <a:spcPct val="80000"/>
              </a:lnSpc>
            </a:pPr>
            <a:r>
              <a:rPr lang="en-US" sz="2400" dirty="0">
                <a:solidFill>
                  <a:srgbClr val="333399"/>
                </a:solidFill>
              </a:rPr>
              <a:t>Ellipsis (syntactic and especially semantic</a:t>
            </a:r>
            <a:r>
              <a:rPr lang="en-US" sz="2400" dirty="0" smtClean="0">
                <a:solidFill>
                  <a:srgbClr val="333399"/>
                </a:solidFill>
              </a:rPr>
              <a:t>)</a:t>
            </a:r>
          </a:p>
          <a:p>
            <a:pPr marL="342900">
              <a:lnSpc>
                <a:spcPct val="80000"/>
              </a:lnSpc>
            </a:pPr>
            <a:r>
              <a:rPr lang="en-US" sz="2400" dirty="0" smtClean="0">
                <a:solidFill>
                  <a:srgbClr val="333399"/>
                </a:solidFill>
              </a:rPr>
              <a:t>Treatment of unexpected input</a:t>
            </a:r>
          </a:p>
          <a:p>
            <a:pPr marL="342900">
              <a:lnSpc>
                <a:spcPct val="80000"/>
              </a:lnSpc>
            </a:pPr>
            <a:r>
              <a:rPr lang="en-US" sz="2400" dirty="0" smtClean="0">
                <a:solidFill>
                  <a:srgbClr val="333399"/>
                </a:solidFill>
              </a:rPr>
              <a:t>Processing speech acts (direct and indirect)</a:t>
            </a:r>
          </a:p>
          <a:p>
            <a:pPr marL="342900">
              <a:lnSpc>
                <a:spcPct val="80000"/>
              </a:lnSpc>
            </a:pPr>
            <a:endParaRPr lang="en-US" sz="2000" dirty="0" smtClean="0">
              <a:solidFill>
                <a:srgbClr val="333399"/>
              </a:solidFill>
            </a:endParaRPr>
          </a:p>
          <a:p>
            <a:pPr marL="0" indent="0">
              <a:lnSpc>
                <a:spcPct val="80000"/>
              </a:lnSpc>
              <a:buNone/>
            </a:pPr>
            <a:endParaRPr lang="en-US" sz="2000" dirty="0">
              <a:solidFill>
                <a:srgbClr val="333399"/>
              </a:solidFill>
            </a:endParaRPr>
          </a:p>
          <a:p>
            <a:pPr marL="0" indent="0">
              <a:lnSpc>
                <a:spcPct val="80000"/>
              </a:lnSpc>
              <a:buFont typeface="Arial" charset="0"/>
              <a:buNone/>
            </a:pPr>
            <a:endParaRPr lang="en-US" sz="2000" dirty="0">
              <a:solidFill>
                <a:srgbClr val="333399"/>
              </a:solidFill>
            </a:endParaRPr>
          </a:p>
          <a:p>
            <a:pPr marL="0" indent="0">
              <a:lnSpc>
                <a:spcPct val="80000"/>
              </a:lnSpc>
              <a:buFont typeface="Arial" charset="0"/>
              <a:buNone/>
            </a:pPr>
            <a:endParaRPr lang="en-US" sz="2000" dirty="0">
              <a:solidFill>
                <a:srgbClr val="333399"/>
              </a:solidFill>
            </a:endParaRPr>
          </a:p>
          <a:p>
            <a:pPr marL="0" indent="0">
              <a:buFont typeface="Arial" charset="0"/>
              <a:buNone/>
            </a:pPr>
            <a:endParaRPr lang="en-US" sz="2000" dirty="0">
              <a:solidFill>
                <a:srgbClr val="333399"/>
              </a:solidFill>
            </a:endParaRPr>
          </a:p>
          <a:p>
            <a:pPr marL="0" indent="0">
              <a:buFont typeface="Arial" charset="0"/>
              <a:buNone/>
            </a:pPr>
            <a:endParaRPr lang="en-US" sz="2000" dirty="0">
              <a:solidFill>
                <a:srgbClr val="D90B00"/>
              </a:solidFill>
            </a:endParaRPr>
          </a:p>
        </p:txBody>
      </p:sp>
    </p:spTree>
    <p:extLst>
      <p:ext uri="{BB962C8B-B14F-4D97-AF65-F5344CB8AC3E}">
        <p14:creationId xmlns:p14="http://schemas.microsoft.com/office/powerpoint/2010/main" val="11302911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p:cNvSpPr>
          <p:nvPr/>
        </p:nvSpPr>
        <p:spPr bwMode="auto">
          <a:xfrm>
            <a:off x="152400" y="76200"/>
            <a:ext cx="8759825"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2400">
                <a:solidFill>
                  <a:schemeClr val="tx1"/>
                </a:solidFill>
                <a:ea typeface="ＭＳ Ｐゴシック" charset="0"/>
                <a:cs typeface="Arial" charset="0"/>
              </a:rPr>
              <a:t>OntoSem analysis results for </a:t>
            </a:r>
            <a:r>
              <a:rPr lang="en-US" sz="2400" i="1">
                <a:solidFill>
                  <a:schemeClr val="tx1"/>
                </a:solidFill>
                <a:ea typeface="ＭＳ Ｐゴシック" charset="0"/>
                <a:cs typeface="Arial" charset="0"/>
              </a:rPr>
              <a:t>Come back to see me in 6 months</a:t>
            </a:r>
          </a:p>
        </p:txBody>
      </p:sp>
      <p:sp>
        <p:nvSpPr>
          <p:cNvPr id="27650" name="Rectangle 2"/>
          <p:cNvSpPr>
            <a:spLocks/>
          </p:cNvSpPr>
          <p:nvPr/>
        </p:nvSpPr>
        <p:spPr bwMode="auto">
          <a:xfrm>
            <a:off x="4494213" y="915988"/>
            <a:ext cx="4081462"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a:solidFill>
                  <a:schemeClr val="tx1"/>
                </a:solidFill>
                <a:latin typeface="Helvetica" charset="0"/>
                <a:ea typeface="ＭＳ Ｐゴシック" charset="0"/>
                <a:cs typeface="Helvetica" charset="0"/>
                <a:sym typeface="Helvetica" charset="0"/>
              </a:rPr>
              <a:t>(RETURN-335</a:t>
            </a:r>
          </a:p>
          <a:p>
            <a:pPr marL="39688"/>
            <a:r>
              <a:rPr lang="en-US">
                <a:solidFill>
                  <a:schemeClr val="tx1"/>
                </a:solidFill>
                <a:latin typeface="Helvetica" charset="0"/>
                <a:ea typeface="ＭＳ Ｐゴシック" charset="0"/>
                <a:cs typeface="Helvetica" charset="0"/>
                <a:sym typeface="Helvetica" charset="0"/>
              </a:rPr>
              <a:t> ((INSTANCE-OF (VALUE RETURN))</a:t>
            </a:r>
          </a:p>
          <a:p>
            <a:pPr marL="39688"/>
            <a:r>
              <a:rPr lang="en-US">
                <a:solidFill>
                  <a:schemeClr val="tx1"/>
                </a:solidFill>
                <a:latin typeface="Helvetica" charset="0"/>
                <a:ea typeface="ＭＳ Ｐゴシック" charset="0"/>
                <a:cs typeface="Helvetica" charset="0"/>
                <a:sym typeface="Helvetica" charset="0"/>
              </a:rPr>
              <a:t>  (WORD-NUM (VALUE 0))</a:t>
            </a:r>
          </a:p>
          <a:p>
            <a:pPr marL="39688"/>
            <a:r>
              <a:rPr lang="en-US">
                <a:solidFill>
                  <a:schemeClr val="tx1"/>
                </a:solidFill>
                <a:latin typeface="Helvetica" charset="0"/>
                <a:ea typeface="ＭＳ Ｐゴシック" charset="0"/>
                <a:cs typeface="Helvetica" charset="0"/>
                <a:sym typeface="Helvetica" charset="0"/>
              </a:rPr>
              <a:t>  (ROOT-WORDS (VALUE (COME)))</a:t>
            </a:r>
          </a:p>
          <a:p>
            <a:pPr marL="39688"/>
            <a:r>
              <a:rPr lang="en-US">
                <a:solidFill>
                  <a:schemeClr val="tx1"/>
                </a:solidFill>
                <a:latin typeface="Helvetica" charset="0"/>
                <a:ea typeface="ＭＳ Ｐゴシック" charset="0"/>
                <a:cs typeface="Helvetica" charset="0"/>
                <a:sym typeface="Helvetica" charset="0"/>
              </a:rPr>
              <a:t>  (FROM-SENSE (VALUE COME-V7))</a:t>
            </a:r>
          </a:p>
          <a:p>
            <a:pPr marL="39688"/>
            <a:r>
              <a:rPr lang="en-US">
                <a:solidFill>
                  <a:schemeClr val="tx1"/>
                </a:solidFill>
                <a:latin typeface="Helvetica" charset="0"/>
                <a:ea typeface="ＭＳ Ｐゴシック" charset="0"/>
                <a:cs typeface="Helvetica" charset="0"/>
                <a:sym typeface="Helvetica" charset="0"/>
              </a:rPr>
              <a:t>  (PURPOSE (VALUE CONSULT-339))))</a:t>
            </a:r>
          </a:p>
          <a:p>
            <a:pPr marL="39688"/>
            <a:r>
              <a:rPr lang="en-US">
                <a:solidFill>
                  <a:schemeClr val="tx1"/>
                </a:solidFill>
                <a:latin typeface="Helvetica" charset="0"/>
                <a:ea typeface="ＭＳ Ｐゴシック" charset="0"/>
                <a:cs typeface="Helvetica" charset="0"/>
                <a:sym typeface="Helvetica" charset="0"/>
              </a:rPr>
              <a:t>(CONSULT-339</a:t>
            </a:r>
          </a:p>
          <a:p>
            <a:pPr marL="39688"/>
            <a:r>
              <a:rPr lang="en-US">
                <a:solidFill>
                  <a:schemeClr val="tx1"/>
                </a:solidFill>
                <a:latin typeface="Helvetica" charset="0"/>
                <a:ea typeface="ＭＳ Ｐゴシック" charset="0"/>
                <a:cs typeface="Helvetica" charset="0"/>
                <a:sym typeface="Helvetica" charset="0"/>
              </a:rPr>
              <a:t> ((INSTANCE-OF (VALUE CONSULT))</a:t>
            </a:r>
          </a:p>
          <a:p>
            <a:pPr marL="39688"/>
            <a:r>
              <a:rPr lang="en-US">
                <a:solidFill>
                  <a:schemeClr val="tx1"/>
                </a:solidFill>
                <a:latin typeface="Helvetica" charset="0"/>
                <a:ea typeface="ＭＳ Ｐゴシック" charset="0"/>
                <a:cs typeface="Helvetica" charset="0"/>
                <a:sym typeface="Helvetica" charset="0"/>
              </a:rPr>
              <a:t>  (PURPOSE-OF (VALUE RETURN-335))</a:t>
            </a:r>
          </a:p>
          <a:p>
            <a:pPr marL="39688"/>
            <a:r>
              <a:rPr lang="en-US">
                <a:solidFill>
                  <a:schemeClr val="tx1"/>
                </a:solidFill>
                <a:latin typeface="Helvetica" charset="0"/>
                <a:ea typeface="ＭＳ Ｐゴシック" charset="0"/>
                <a:cs typeface="Helvetica" charset="0"/>
                <a:sym typeface="Helvetica" charset="0"/>
              </a:rPr>
              <a:t>  (WORD-NUM (VALUE 3))</a:t>
            </a:r>
          </a:p>
          <a:p>
            <a:pPr marL="39688"/>
            <a:r>
              <a:rPr lang="en-US">
                <a:solidFill>
                  <a:schemeClr val="tx1"/>
                </a:solidFill>
                <a:latin typeface="Helvetica" charset="0"/>
                <a:ea typeface="ＭＳ Ｐゴシック" charset="0"/>
                <a:cs typeface="Helvetica" charset="0"/>
                <a:sym typeface="Helvetica" charset="0"/>
              </a:rPr>
              <a:t>  (ROOT-WORDS (VALUE (*NULL* SEE)))</a:t>
            </a:r>
          </a:p>
          <a:p>
            <a:pPr marL="39688"/>
            <a:r>
              <a:rPr lang="en-US">
                <a:solidFill>
                  <a:schemeClr val="tx1"/>
                </a:solidFill>
                <a:latin typeface="Helvetica" charset="0"/>
                <a:ea typeface="ＭＳ Ｐゴシック" charset="0"/>
                <a:cs typeface="Helvetica" charset="0"/>
                <a:sym typeface="Helvetica" charset="0"/>
              </a:rPr>
              <a:t>  (FROM-SENSE (VALUE SEE-V7))</a:t>
            </a:r>
          </a:p>
          <a:p>
            <a:pPr marL="39688"/>
            <a:r>
              <a:rPr lang="en-US">
                <a:solidFill>
                  <a:schemeClr val="tx1"/>
                </a:solidFill>
                <a:latin typeface="Helvetica" charset="0"/>
                <a:ea typeface="ＭＳ Ｐゴシック" charset="0"/>
                <a:cs typeface="Helvetica" charset="0"/>
                <a:sym typeface="Helvetica" charset="0"/>
              </a:rPr>
              <a:t>  (BENEFICIARY (VALUE HUMAN-340))))</a:t>
            </a:r>
          </a:p>
          <a:p>
            <a:pPr marL="39688"/>
            <a:r>
              <a:rPr lang="en-US">
                <a:solidFill>
                  <a:schemeClr val="tx1"/>
                </a:solidFill>
                <a:latin typeface="Helvetica" charset="0"/>
                <a:ea typeface="ＭＳ Ｐゴシック" charset="0"/>
                <a:cs typeface="Helvetica" charset="0"/>
                <a:sym typeface="Helvetica" charset="0"/>
              </a:rPr>
              <a:t>(HUMAN-340</a:t>
            </a:r>
          </a:p>
          <a:p>
            <a:pPr marL="39688"/>
            <a:r>
              <a:rPr lang="en-US">
                <a:solidFill>
                  <a:schemeClr val="tx1"/>
                </a:solidFill>
                <a:latin typeface="Helvetica" charset="0"/>
                <a:ea typeface="ＭＳ Ｐゴシック" charset="0"/>
                <a:cs typeface="Helvetica" charset="0"/>
                <a:sym typeface="Helvetica" charset="0"/>
              </a:rPr>
              <a:t> ((INSTANCE-OF (VALUE HUMAN))</a:t>
            </a:r>
          </a:p>
          <a:p>
            <a:pPr marL="39688"/>
            <a:r>
              <a:rPr lang="en-US">
                <a:solidFill>
                  <a:schemeClr val="tx1"/>
                </a:solidFill>
                <a:latin typeface="Helvetica" charset="0"/>
                <a:ea typeface="ＭＳ Ｐゴシック" charset="0"/>
                <a:cs typeface="Helvetica" charset="0"/>
                <a:sym typeface="Helvetica" charset="0"/>
              </a:rPr>
              <a:t>  (WORD-NUM (VALUE 4))</a:t>
            </a:r>
          </a:p>
          <a:p>
            <a:pPr marL="39688"/>
            <a:r>
              <a:rPr lang="en-US">
                <a:solidFill>
                  <a:schemeClr val="tx1"/>
                </a:solidFill>
                <a:latin typeface="Helvetica" charset="0"/>
                <a:ea typeface="ＭＳ Ｐゴシック" charset="0"/>
                <a:cs typeface="Helvetica" charset="0"/>
                <a:sym typeface="Helvetica" charset="0"/>
              </a:rPr>
              <a:t>  (ROOT-WORDS (VALUE (ME)))</a:t>
            </a:r>
          </a:p>
          <a:p>
            <a:pPr marL="39688"/>
            <a:r>
              <a:rPr lang="en-US">
                <a:solidFill>
                  <a:schemeClr val="tx1"/>
                </a:solidFill>
                <a:latin typeface="Helvetica" charset="0"/>
                <a:ea typeface="ＭＳ Ｐゴシック" charset="0"/>
                <a:cs typeface="Helvetica" charset="0"/>
                <a:sym typeface="Helvetica" charset="0"/>
              </a:rPr>
              <a:t>  (FROM-SENSE (VALUE ME-N1))))</a:t>
            </a:r>
          </a:p>
          <a:p>
            <a:pPr marL="39688"/>
            <a:r>
              <a:rPr lang="en-US">
                <a:solidFill>
                  <a:schemeClr val="tx1"/>
                </a:solidFill>
                <a:latin typeface="Helvetica" charset="0"/>
                <a:ea typeface="ＭＳ Ｐゴシック" charset="0"/>
                <a:cs typeface="Helvetica" charset="0"/>
                <a:sym typeface="Helvetica" charset="0"/>
              </a:rPr>
              <a:t>(SECOND-342</a:t>
            </a:r>
          </a:p>
          <a:p>
            <a:pPr marL="39688"/>
            <a:r>
              <a:rPr lang="en-US">
                <a:solidFill>
                  <a:schemeClr val="tx1"/>
                </a:solidFill>
                <a:latin typeface="Helvetica" charset="0"/>
                <a:ea typeface="ＭＳ Ｐゴシック" charset="0"/>
                <a:cs typeface="Helvetica" charset="0"/>
                <a:sym typeface="Helvetica" charset="0"/>
              </a:rPr>
              <a:t> ((INSTANCE-OF (VALUE SECOND))</a:t>
            </a:r>
          </a:p>
          <a:p>
            <a:pPr marL="39688"/>
            <a:r>
              <a:rPr lang="en-US">
                <a:solidFill>
                  <a:schemeClr val="tx1"/>
                </a:solidFill>
                <a:latin typeface="Helvetica" charset="0"/>
                <a:ea typeface="ＭＳ Ｐゴシック" charset="0"/>
                <a:cs typeface="Helvetica" charset="0"/>
                <a:sym typeface="Helvetica" charset="0"/>
              </a:rPr>
              <a:t>  (WORD-NUM (VALUE 6))</a:t>
            </a:r>
          </a:p>
          <a:p>
            <a:pPr marL="39688"/>
            <a:r>
              <a:rPr lang="en-US">
                <a:solidFill>
                  <a:schemeClr val="tx1"/>
                </a:solidFill>
                <a:latin typeface="Helvetica" charset="0"/>
                <a:ea typeface="ＭＳ Ｐゴシック" charset="0"/>
                <a:cs typeface="Helvetica" charset="0"/>
                <a:sym typeface="Helvetica" charset="0"/>
              </a:rPr>
              <a:t>  (FROM-SENSE (VALUE *MEASURED-QUANTITY*-N1))</a:t>
            </a:r>
          </a:p>
          <a:p>
            <a:pPr marL="39688"/>
            <a:r>
              <a:rPr lang="en-US">
                <a:solidFill>
                  <a:schemeClr val="tx1"/>
                </a:solidFill>
                <a:latin typeface="Helvetica" charset="0"/>
                <a:ea typeface="ＭＳ Ｐゴシック" charset="0"/>
                <a:cs typeface="Helvetica" charset="0"/>
                <a:sym typeface="Helvetica" charset="0"/>
              </a:rPr>
              <a:t>  (VALUE (VALUE 1.5778458E7)))))</a:t>
            </a:r>
          </a:p>
        </p:txBody>
      </p:sp>
      <p:sp>
        <p:nvSpPr>
          <p:cNvPr id="27651" name="Rectangle 3"/>
          <p:cNvSpPr>
            <a:spLocks/>
          </p:cNvSpPr>
          <p:nvPr/>
        </p:nvSpPr>
        <p:spPr bwMode="auto">
          <a:xfrm>
            <a:off x="3048000" y="914400"/>
            <a:ext cx="1462088"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2000">
                <a:solidFill>
                  <a:schemeClr val="tx1"/>
                </a:solidFill>
                <a:ea typeface="ＭＳ Ｐゴシック" charset="0"/>
                <a:cs typeface="Arial" charset="0"/>
              </a:rPr>
              <a:t>Basic TMR:</a:t>
            </a:r>
          </a:p>
        </p:txBody>
      </p:sp>
      <p:sp>
        <p:nvSpPr>
          <p:cNvPr id="27652" name="Rectangle 4"/>
          <p:cNvSpPr>
            <a:spLocks/>
          </p:cNvSpPr>
          <p:nvPr/>
        </p:nvSpPr>
        <p:spPr bwMode="auto">
          <a:xfrm>
            <a:off x="4572000" y="5259388"/>
            <a:ext cx="34417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2000">
                <a:solidFill>
                  <a:schemeClr val="tx1"/>
                </a:solidFill>
                <a:ea typeface="ＭＳ Ｐゴシック" charset="0"/>
                <a:cs typeface="Arial" charset="0"/>
              </a:rPr>
              <a:t>Speech act recognition adds:</a:t>
            </a:r>
          </a:p>
          <a:p>
            <a:pPr marL="39688"/>
            <a:endParaRPr lang="en-US" sz="2000">
              <a:solidFill>
                <a:schemeClr val="tx1"/>
              </a:solidFill>
              <a:ea typeface="ＭＳ Ｐゴシック" charset="0"/>
              <a:cs typeface="Arial" charset="0"/>
            </a:endParaRPr>
          </a:p>
          <a:p>
            <a:pPr marL="39688"/>
            <a:r>
              <a:rPr lang="en-US">
                <a:solidFill>
                  <a:schemeClr val="tx1"/>
                </a:solidFill>
                <a:latin typeface="Helvetica" charset="0"/>
                <a:ea typeface="ＭＳ Ｐゴシック" charset="0"/>
                <a:cs typeface="Helvetica" charset="0"/>
                <a:sym typeface="Helvetica" charset="0"/>
              </a:rPr>
              <a:t>(REQUEST-ACTION-363 </a:t>
            </a:r>
          </a:p>
          <a:p>
            <a:pPr marL="39688"/>
            <a:r>
              <a:rPr lang="en-US">
                <a:solidFill>
                  <a:schemeClr val="tx1"/>
                </a:solidFill>
                <a:latin typeface="Helvetica" charset="0"/>
                <a:ea typeface="ＭＳ Ｐゴシック" charset="0"/>
                <a:cs typeface="Helvetica" charset="0"/>
                <a:sym typeface="Helvetica" charset="0"/>
              </a:rPr>
              <a:t> ((INSTANCE-OF (VALUE REQUEST-ACTION)) </a:t>
            </a:r>
          </a:p>
          <a:p>
            <a:pPr marL="39688"/>
            <a:r>
              <a:rPr lang="en-US">
                <a:solidFill>
                  <a:schemeClr val="tx1"/>
                </a:solidFill>
                <a:latin typeface="Helvetica" charset="0"/>
                <a:ea typeface="ＭＳ Ｐゴシック" charset="0"/>
                <a:cs typeface="Helvetica" charset="0"/>
                <a:sym typeface="Helvetica" charset="0"/>
              </a:rPr>
              <a:t>  (THEME (VALUE RETURN-335)))))</a:t>
            </a:r>
          </a:p>
        </p:txBody>
      </p:sp>
      <p:sp>
        <p:nvSpPr>
          <p:cNvPr id="27653" name="Rectangle 5"/>
          <p:cNvSpPr>
            <a:spLocks/>
          </p:cNvSpPr>
          <p:nvPr/>
        </p:nvSpPr>
        <p:spPr bwMode="auto">
          <a:xfrm>
            <a:off x="0" y="914400"/>
            <a:ext cx="4660900"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p>
            <a:pPr marL="39688"/>
            <a:r>
              <a:rPr lang="en-US" sz="2000">
                <a:solidFill>
                  <a:schemeClr val="tx1"/>
                </a:solidFill>
                <a:ea typeface="ＭＳ Ｐゴシック" charset="0"/>
                <a:cs typeface="Arial" charset="0"/>
              </a:rPr>
              <a:t>Intermediate results:</a:t>
            </a:r>
            <a:br>
              <a:rPr lang="en-US" sz="2000">
                <a:solidFill>
                  <a:schemeClr val="tx1"/>
                </a:solidFill>
                <a:ea typeface="ＭＳ Ｐゴシック" charset="0"/>
                <a:cs typeface="Arial" charset="0"/>
              </a:rPr>
            </a:br>
            <a:endParaRPr lang="en-US" sz="2000">
              <a:solidFill>
                <a:schemeClr val="tx1"/>
              </a:solidFill>
              <a:ea typeface="ＭＳ Ｐゴシック" charset="0"/>
              <a:cs typeface="Arial" charset="0"/>
            </a:endParaRPr>
          </a:p>
          <a:p>
            <a:pPr marL="39688"/>
            <a:r>
              <a:rPr lang="en-US" sz="2000">
                <a:solidFill>
                  <a:schemeClr val="tx1"/>
                </a:solidFill>
                <a:ea typeface="ＭＳ Ｐゴシック" charset="0"/>
                <a:cs typeface="Arial" charset="0"/>
              </a:rPr>
              <a:t>Preprocessor</a:t>
            </a:r>
          </a:p>
          <a:p>
            <a:pPr marL="39688"/>
            <a:endParaRPr lang="en-US" sz="2000">
              <a:solidFill>
                <a:schemeClr val="tx1"/>
              </a:solidFill>
              <a:ea typeface="ＭＳ Ｐゴシック" charset="0"/>
              <a:cs typeface="Arial" charset="0"/>
            </a:endParaRPr>
          </a:p>
          <a:p>
            <a:pPr marL="39688"/>
            <a:r>
              <a:rPr lang="en-US">
                <a:solidFill>
                  <a:schemeClr val="tx1"/>
                </a:solidFill>
                <a:latin typeface="Helvetica" charset="0"/>
                <a:ea typeface="ＭＳ Ｐゴシック" charset="0"/>
                <a:cs typeface="Helvetica" charset="0"/>
                <a:sym typeface="Helvetica" charset="0"/>
              </a:rPr>
              <a:t>((COME V ((TENSE PRESENT)) NIL "Come") </a:t>
            </a:r>
            <a:br>
              <a:rPr lang="en-US">
                <a:solidFill>
                  <a:schemeClr val="tx1"/>
                </a:solidFill>
                <a:latin typeface="Helvetica" charset="0"/>
                <a:ea typeface="ＭＳ Ｐゴシック" charset="0"/>
                <a:cs typeface="Helvetica" charset="0"/>
                <a:sym typeface="Helvetica" charset="0"/>
              </a:rPr>
            </a:br>
            <a:r>
              <a:rPr lang="en-US">
                <a:solidFill>
                  <a:schemeClr val="tx1"/>
                </a:solidFill>
                <a:latin typeface="Helvetica" charset="0"/>
                <a:ea typeface="ＭＳ Ｐゴシック" charset="0"/>
                <a:cs typeface="Helvetica" charset="0"/>
                <a:sym typeface="Helvetica" charset="0"/>
              </a:rPr>
              <a:t>(BACK ADV NIL NIL "back") </a:t>
            </a:r>
          </a:p>
          <a:p>
            <a:pPr marL="39688"/>
            <a:r>
              <a:rPr lang="en-US">
                <a:solidFill>
                  <a:schemeClr val="tx1"/>
                </a:solidFill>
                <a:latin typeface="Helvetica" charset="0"/>
                <a:ea typeface="ＭＳ Ｐゴシック" charset="0"/>
                <a:cs typeface="Helvetica" charset="0"/>
                <a:sym typeface="Helvetica" charset="0"/>
              </a:rPr>
              <a:t>(TO INF NIL NIL "to")  </a:t>
            </a:r>
          </a:p>
          <a:p>
            <a:pPr marL="39688"/>
            <a:r>
              <a:rPr lang="en-US">
                <a:solidFill>
                  <a:schemeClr val="tx1"/>
                </a:solidFill>
                <a:latin typeface="Helvetica" charset="0"/>
                <a:ea typeface="ＭＳ Ｐゴシック" charset="0"/>
                <a:cs typeface="Helvetica" charset="0"/>
                <a:sym typeface="Helvetica" charset="0"/>
              </a:rPr>
              <a:t>(SEE V ((FORM INFINITIVE)) NIL "see") </a:t>
            </a:r>
          </a:p>
          <a:p>
            <a:pPr marL="39688"/>
            <a:r>
              <a:rPr lang="en-US">
                <a:solidFill>
                  <a:schemeClr val="tx1"/>
                </a:solidFill>
                <a:latin typeface="Helvetica" charset="0"/>
                <a:ea typeface="ＭＳ Ｐゴシック" charset="0"/>
                <a:cs typeface="Helvetica" charset="0"/>
                <a:sym typeface="Helvetica" charset="0"/>
              </a:rPr>
              <a:t>(ME N ((TYPE PRO)) NIL "me") </a:t>
            </a:r>
          </a:p>
          <a:p>
            <a:pPr marL="39688"/>
            <a:r>
              <a:rPr lang="en-US">
                <a:solidFill>
                  <a:schemeClr val="tx1"/>
                </a:solidFill>
                <a:latin typeface="Helvetica" charset="0"/>
                <a:ea typeface="ＭＳ Ｐゴシック" charset="0"/>
                <a:cs typeface="Helvetica" charset="0"/>
                <a:sym typeface="Helvetica" charset="0"/>
              </a:rPr>
              <a:t>(IN PREP NIL NIL "in")  </a:t>
            </a:r>
          </a:p>
          <a:p>
            <a:pPr marL="39688"/>
            <a:r>
              <a:rPr lang="en-US">
                <a:solidFill>
                  <a:schemeClr val="tx1"/>
                </a:solidFill>
                <a:latin typeface="Helvetica" charset="0"/>
                <a:ea typeface="ＭＳ Ｐゴシック" charset="0"/>
                <a:cs typeface="Helvetica" charset="0"/>
                <a:sym typeface="Helvetica" charset="0"/>
              </a:rPr>
              <a:t>(*MEASURED-QUANTITY* N NIL NIL "6 months") (*PERIOD* PUNCT NIL NIL "."))</a:t>
            </a:r>
          </a:p>
          <a:p>
            <a:pPr marL="39688"/>
            <a:endParaRPr lang="en-US" sz="2000">
              <a:solidFill>
                <a:schemeClr val="tx1"/>
              </a:solidFill>
              <a:ea typeface="ＭＳ Ｐゴシック" charset="0"/>
              <a:cs typeface="Lucida Grande" charset="0"/>
            </a:endParaRPr>
          </a:p>
          <a:p>
            <a:pPr marL="39688"/>
            <a:r>
              <a:rPr lang="en-US" sz="2000">
                <a:solidFill>
                  <a:schemeClr val="tx1"/>
                </a:solidFill>
                <a:ea typeface="ＭＳ Ｐゴシック" charset="0"/>
                <a:cs typeface="Lucida Grande" charset="0"/>
              </a:rPr>
              <a:t>Syntax (constituent structure)</a:t>
            </a:r>
          </a:p>
          <a:p>
            <a:pPr marL="39688"/>
            <a:endParaRPr lang="en-US" sz="2000">
              <a:solidFill>
                <a:schemeClr val="tx1"/>
              </a:solidFill>
              <a:ea typeface="ＭＳ Ｐゴシック" charset="0"/>
              <a:cs typeface="Lucida Grande" charset="0"/>
            </a:endParaRPr>
          </a:p>
          <a:p>
            <a:pPr marL="39688"/>
            <a:r>
              <a:rPr lang="en-US">
                <a:solidFill>
                  <a:schemeClr val="tx1"/>
                </a:solidFill>
                <a:latin typeface="Helvetica" charset="0"/>
                <a:ea typeface="ＭＳ Ｐゴシック" charset="0"/>
                <a:cs typeface="Helvetica" charset="0"/>
                <a:sym typeface="Helvetica" charset="0"/>
              </a:rPr>
              <a:t>(S   (VP (VBP "Come") (ADVP (RB "back"))    </a:t>
            </a:r>
          </a:p>
          <a:p>
            <a:pPr marL="39688"/>
            <a:r>
              <a:rPr lang="en-US">
                <a:solidFill>
                  <a:schemeClr val="tx1"/>
                </a:solidFill>
                <a:latin typeface="Helvetica" charset="0"/>
                <a:ea typeface="ＭＳ Ｐゴシック" charset="0"/>
                <a:cs typeface="Helvetica" charset="0"/>
                <a:sym typeface="Helvetica" charset="0"/>
              </a:rPr>
              <a:t>         (S (VP (TO "to") (VP (VB "see") (NP (PRP "me"))        </a:t>
            </a:r>
          </a:p>
          <a:p>
            <a:pPr marL="39688"/>
            <a:r>
              <a:rPr lang="en-US">
                <a:solidFill>
                  <a:schemeClr val="tx1"/>
                </a:solidFill>
                <a:latin typeface="Helvetica" charset="0"/>
                <a:ea typeface="ＭＳ Ｐゴシック" charset="0"/>
                <a:cs typeface="Helvetica" charset="0"/>
                <a:sym typeface="Helvetica" charset="0"/>
              </a:rPr>
              <a:t>              (PP (IN "in") (NP (NN "6 months")))))))   (PUNCT "."))</a:t>
            </a:r>
          </a:p>
          <a:p>
            <a:pPr marL="39688"/>
            <a:endParaRPr lang="en-US" sz="2000">
              <a:solidFill>
                <a:schemeClr val="tx1"/>
              </a:solidFill>
              <a:ea typeface="ＭＳ Ｐゴシック" charset="0"/>
              <a:cs typeface="Lucida Grande" charset="0"/>
            </a:endParaRPr>
          </a:p>
          <a:p>
            <a:pPr marL="39688"/>
            <a:r>
              <a:rPr lang="en-US" sz="2000">
                <a:solidFill>
                  <a:schemeClr val="tx1"/>
                </a:solidFill>
                <a:ea typeface="ＭＳ Ｐゴシック" charset="0"/>
                <a:cs typeface="Lucida Grande" charset="0"/>
              </a:rPr>
              <a:t>Syntax (dependency structure)</a:t>
            </a:r>
          </a:p>
          <a:p>
            <a:pPr marL="39688"/>
            <a:endParaRPr lang="en-US" sz="2000">
              <a:solidFill>
                <a:schemeClr val="tx1"/>
              </a:solidFill>
              <a:ea typeface="ＭＳ Ｐゴシック" charset="0"/>
              <a:cs typeface="Lucida Grande" charset="0"/>
            </a:endParaRPr>
          </a:p>
          <a:p>
            <a:pPr marL="39688"/>
            <a:r>
              <a:rPr lang="en-US">
                <a:solidFill>
                  <a:schemeClr val="tx1"/>
                </a:solidFill>
                <a:latin typeface="Helvetica" charset="0"/>
                <a:ea typeface="ＭＳ Ｐゴシック" charset="0"/>
                <a:cs typeface="Helvetica" charset="0"/>
                <a:sym typeface="Helvetica" charset="0"/>
              </a:rPr>
              <a:t>((ADVMOD 0 1) (AUX 3 2) (DOBJ 3 4) (POBJ 5 6) (PREP 3 5) (PUNCT 0 7) (XCOMP 0 3))</a:t>
            </a:r>
          </a:p>
        </p:txBody>
      </p:sp>
    </p:spTree>
    <p:extLst>
      <p:ext uri="{BB962C8B-B14F-4D97-AF65-F5344CB8AC3E}">
        <p14:creationId xmlns:p14="http://schemas.microsoft.com/office/powerpoint/2010/main" val="3603282916"/>
      </p:ext>
    </p:extLst>
  </p:cSld>
  <p:clrMapOvr>
    <a:masterClrMapping/>
  </p:clrMapOvr>
  <p:transition xmlns:p14="http://schemas.microsoft.com/office/powerpoint/2010/mai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7348538" y="6248400"/>
            <a:ext cx="311150" cy="304800"/>
          </a:xfrm>
          <a:prstGeom prst="rect">
            <a:avLst/>
          </a:prstGeom>
        </p:spPr>
        <p:txBody>
          <a:bodyPr/>
          <a:lstStyle/>
          <a:p>
            <a:fld id="{E22776CB-6F2D-9A49-A17A-5CABED84BE78}" type="slidenum">
              <a:rPr lang="en-US"/>
              <a:pPr/>
              <a:t>62</a:t>
            </a:fld>
            <a:endParaRPr lang="en-US"/>
          </a:p>
        </p:txBody>
      </p:sp>
      <p:sp>
        <p:nvSpPr>
          <p:cNvPr id="28673" name="Rectangle 1"/>
          <p:cNvSpPr>
            <a:spLocks/>
          </p:cNvSpPr>
          <p:nvPr/>
        </p:nvSpPr>
        <p:spPr bwMode="auto">
          <a:xfrm>
            <a:off x="1217613" y="76200"/>
            <a:ext cx="596741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2400">
                <a:solidFill>
                  <a:schemeClr val="tx1"/>
                </a:solidFill>
                <a:ea typeface="ＭＳ Ｐゴシック" charset="0"/>
                <a:cs typeface="Arial" charset="0"/>
              </a:rPr>
              <a:t>Some partial views of the ontological graph</a:t>
            </a:r>
          </a:p>
        </p:txBody>
      </p:sp>
      <p:pic>
        <p:nvPicPr>
          <p:cNvPr id="28674"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400"/>
            <a:ext cx="399415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2867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533400"/>
            <a:ext cx="40386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28676" name="Picture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9838" y="533400"/>
            <a:ext cx="4094162"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Tree>
    <p:extLst>
      <p:ext uri="{BB962C8B-B14F-4D97-AF65-F5344CB8AC3E}">
        <p14:creationId xmlns:p14="http://schemas.microsoft.com/office/powerpoint/2010/main" val="1667548606"/>
      </p:ext>
    </p:extLst>
  </p:cSld>
  <p:clrMapOvr>
    <a:masterClrMapping/>
  </p:clrMapOvr>
  <p:transition xmlns:p14="http://schemas.microsoft.com/office/powerpoint/2010/mai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609600"/>
            <a:ext cx="7162800" cy="322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29698"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3733800"/>
            <a:ext cx="7467600"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29699" name="Rectangle 3"/>
          <p:cNvSpPr>
            <a:spLocks/>
          </p:cNvSpPr>
          <p:nvPr/>
        </p:nvSpPr>
        <p:spPr bwMode="auto">
          <a:xfrm>
            <a:off x="606425" y="74613"/>
            <a:ext cx="51101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2000">
                <a:solidFill>
                  <a:schemeClr val="tx1"/>
                </a:solidFill>
                <a:ea typeface="ＭＳ Ｐゴシック" charset="0"/>
                <a:cs typeface="Arial" charset="0"/>
              </a:rPr>
              <a:t>Sample ontological concepts (a partial view)</a:t>
            </a:r>
          </a:p>
        </p:txBody>
      </p:sp>
    </p:spTree>
    <p:extLst>
      <p:ext uri="{BB962C8B-B14F-4D97-AF65-F5344CB8AC3E}">
        <p14:creationId xmlns:p14="http://schemas.microsoft.com/office/powerpoint/2010/main" val="2180273544"/>
      </p:ext>
    </p:extLst>
  </p:cSld>
  <p:clrMapOvr>
    <a:masterClrMapping/>
  </p:clrMapOvr>
  <p:transition xmlns:p14="http://schemas.microsoft.com/office/powerpoint/2010/mai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p:cNvSpPr>
          <p:nvPr/>
        </p:nvSpPr>
        <p:spPr bwMode="auto">
          <a:xfrm>
            <a:off x="366713" y="239713"/>
            <a:ext cx="27098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2000">
                <a:solidFill>
                  <a:schemeClr val="tx1"/>
                </a:solidFill>
                <a:ea typeface="ＭＳ Ｐゴシック" charset="0"/>
                <a:cs typeface="Arial" charset="0"/>
              </a:rPr>
              <a:t>Sample lexicon entries</a:t>
            </a:r>
          </a:p>
        </p:txBody>
      </p:sp>
      <p:pic>
        <p:nvPicPr>
          <p:cNvPr id="30722"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62000"/>
            <a:ext cx="346075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30723"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762000"/>
            <a:ext cx="35766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30724" name="Rectangle 4"/>
          <p:cNvSpPr>
            <a:spLocks/>
          </p:cNvSpPr>
          <p:nvPr/>
        </p:nvSpPr>
        <p:spPr bwMode="auto">
          <a:xfrm>
            <a:off x="1903413" y="5791200"/>
            <a:ext cx="4411662"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1800">
                <a:solidFill>
                  <a:schemeClr val="tx1"/>
                </a:solidFill>
                <a:ea typeface="ＭＳ Ｐゴシック" charset="0"/>
                <a:cs typeface="Arial" charset="0"/>
              </a:rPr>
              <a:t>Disambiguated using syntactic constraints</a:t>
            </a:r>
          </a:p>
        </p:txBody>
      </p:sp>
      <p:sp>
        <p:nvSpPr>
          <p:cNvPr id="30725" name="Line 5"/>
          <p:cNvSpPr>
            <a:spLocks noChangeShapeType="1"/>
          </p:cNvSpPr>
          <p:nvPr/>
        </p:nvSpPr>
        <p:spPr bwMode="auto">
          <a:xfrm rot="10800000">
            <a:off x="3048000" y="3276600"/>
            <a:ext cx="762000" cy="2438400"/>
          </a:xfrm>
          <a:prstGeom prst="line">
            <a:avLst/>
          </a:prstGeom>
          <a:noFill/>
          <a:ln w="38100" cap="flat">
            <a:solidFill>
              <a:srgbClr val="FF0906"/>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0726" name="Line 6"/>
          <p:cNvSpPr>
            <a:spLocks noChangeShapeType="1"/>
          </p:cNvSpPr>
          <p:nvPr/>
        </p:nvSpPr>
        <p:spPr bwMode="auto">
          <a:xfrm rot="10800000" flipH="1">
            <a:off x="4343400" y="3352800"/>
            <a:ext cx="2209800" cy="2362200"/>
          </a:xfrm>
          <a:prstGeom prst="line">
            <a:avLst/>
          </a:prstGeom>
          <a:noFill/>
          <a:ln w="38100" cap="flat">
            <a:solidFill>
              <a:srgbClr val="FF0906"/>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2581404344"/>
      </p:ext>
    </p:extLst>
  </p:cSld>
  <p:clrMapOvr>
    <a:masterClrMapping/>
  </p:clrMapOvr>
  <p:transition xmlns:p14="http://schemas.microsoft.com/office/powerpoint/2010/mai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57200"/>
            <a:ext cx="4319588"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31746"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4572000"/>
            <a:ext cx="6775450"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31747" name="Rectangle 3"/>
          <p:cNvSpPr>
            <a:spLocks/>
          </p:cNvSpPr>
          <p:nvPr/>
        </p:nvSpPr>
        <p:spPr bwMode="auto">
          <a:xfrm>
            <a:off x="4822825" y="3119438"/>
            <a:ext cx="301307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1800">
                <a:solidFill>
                  <a:schemeClr val="tx1"/>
                </a:solidFill>
                <a:ea typeface="ＭＳ Ｐゴシック" charset="0"/>
                <a:cs typeface="Arial" charset="0"/>
              </a:rPr>
              <a:t>Semantic constraint stored</a:t>
            </a:r>
            <a:br>
              <a:rPr lang="en-US" sz="1800">
                <a:solidFill>
                  <a:schemeClr val="tx1"/>
                </a:solidFill>
                <a:ea typeface="ＭＳ Ｐゴシック" charset="0"/>
                <a:cs typeface="Arial" charset="0"/>
              </a:rPr>
            </a:br>
            <a:r>
              <a:rPr lang="en-US" sz="1800">
                <a:solidFill>
                  <a:schemeClr val="tx1"/>
                </a:solidFill>
                <a:ea typeface="ＭＳ Ｐゴシック" charset="0"/>
                <a:cs typeface="Arial" charset="0"/>
              </a:rPr>
              <a:t>in ontology</a:t>
            </a:r>
          </a:p>
        </p:txBody>
      </p:sp>
      <p:sp>
        <p:nvSpPr>
          <p:cNvPr id="31748" name="Line 4"/>
          <p:cNvSpPr>
            <a:spLocks noChangeShapeType="1"/>
          </p:cNvSpPr>
          <p:nvPr/>
        </p:nvSpPr>
        <p:spPr bwMode="auto">
          <a:xfrm>
            <a:off x="5410200" y="3733800"/>
            <a:ext cx="457200" cy="1752600"/>
          </a:xfrm>
          <a:prstGeom prst="line">
            <a:avLst/>
          </a:prstGeom>
          <a:noFill/>
          <a:ln w="38100" cap="flat">
            <a:solidFill>
              <a:srgbClr val="FF0906"/>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49" name="Line 5"/>
          <p:cNvSpPr>
            <a:spLocks noChangeShapeType="1"/>
          </p:cNvSpPr>
          <p:nvPr/>
        </p:nvSpPr>
        <p:spPr bwMode="auto">
          <a:xfrm flipH="1">
            <a:off x="3124200" y="2895600"/>
            <a:ext cx="1676400" cy="1143000"/>
          </a:xfrm>
          <a:prstGeom prst="line">
            <a:avLst/>
          </a:prstGeom>
          <a:noFill/>
          <a:ln w="38100" cap="flat">
            <a:solidFill>
              <a:srgbClr val="FF0906"/>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1750" name="Rectangle 6"/>
          <p:cNvSpPr>
            <a:spLocks/>
          </p:cNvSpPr>
          <p:nvPr/>
        </p:nvSpPr>
        <p:spPr bwMode="auto">
          <a:xfrm>
            <a:off x="4911725" y="2435225"/>
            <a:ext cx="3763963"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1800">
                <a:solidFill>
                  <a:schemeClr val="tx1"/>
                </a:solidFill>
                <a:ea typeface="ＭＳ Ｐゴシック" charset="0"/>
                <a:cs typeface="Arial" charset="0"/>
              </a:rPr>
              <a:t>Semantic dependency information</a:t>
            </a:r>
            <a:br>
              <a:rPr lang="en-US" sz="1800">
                <a:solidFill>
                  <a:schemeClr val="tx1"/>
                </a:solidFill>
                <a:ea typeface="ＭＳ Ｐゴシック" charset="0"/>
                <a:cs typeface="Arial" charset="0"/>
              </a:rPr>
            </a:br>
            <a:r>
              <a:rPr lang="en-US" sz="1800">
                <a:solidFill>
                  <a:schemeClr val="tx1"/>
                </a:solidFill>
                <a:ea typeface="ＭＳ Ｐゴシック" charset="0"/>
                <a:cs typeface="Arial" charset="0"/>
              </a:rPr>
              <a:t>encoded in the lexicon entry</a:t>
            </a:r>
          </a:p>
        </p:txBody>
      </p:sp>
    </p:spTree>
    <p:extLst>
      <p:ext uri="{BB962C8B-B14F-4D97-AF65-F5344CB8AC3E}">
        <p14:creationId xmlns:p14="http://schemas.microsoft.com/office/powerpoint/2010/main" val="1470505236"/>
      </p:ext>
    </p:extLst>
  </p:cSld>
  <p:clrMapOvr>
    <a:masterClrMapping/>
  </p:clrMapOvr>
  <p:transition xmlns:p14="http://schemas.microsoft.com/office/powerpoint/2010/mai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09600"/>
            <a:ext cx="4538663"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32770" name="Rectangle 2"/>
          <p:cNvSpPr>
            <a:spLocks/>
          </p:cNvSpPr>
          <p:nvPr/>
        </p:nvSpPr>
        <p:spPr bwMode="auto">
          <a:xfrm>
            <a:off x="5408613" y="3048000"/>
            <a:ext cx="3014662"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1800">
                <a:solidFill>
                  <a:schemeClr val="tx1"/>
                </a:solidFill>
                <a:ea typeface="ＭＳ Ｐゴシック" charset="0"/>
                <a:cs typeface="Arial" charset="0"/>
              </a:rPr>
              <a:t>Semantic constraint stored</a:t>
            </a:r>
            <a:br>
              <a:rPr lang="en-US" sz="1800">
                <a:solidFill>
                  <a:schemeClr val="tx1"/>
                </a:solidFill>
                <a:ea typeface="ＭＳ Ｐゴシック" charset="0"/>
                <a:cs typeface="Arial" charset="0"/>
              </a:rPr>
            </a:br>
            <a:r>
              <a:rPr lang="en-US" sz="1800">
                <a:solidFill>
                  <a:schemeClr val="tx1"/>
                </a:solidFill>
                <a:ea typeface="ＭＳ Ｐゴシック" charset="0"/>
                <a:cs typeface="Arial" charset="0"/>
              </a:rPr>
              <a:t>directly in lexicon entry</a:t>
            </a:r>
          </a:p>
        </p:txBody>
      </p:sp>
      <p:sp>
        <p:nvSpPr>
          <p:cNvPr id="32771" name="Line 3"/>
          <p:cNvSpPr>
            <a:spLocks noChangeShapeType="1"/>
          </p:cNvSpPr>
          <p:nvPr/>
        </p:nvSpPr>
        <p:spPr bwMode="auto">
          <a:xfrm flipH="1">
            <a:off x="4114800" y="3352800"/>
            <a:ext cx="1295400" cy="533400"/>
          </a:xfrm>
          <a:prstGeom prst="line">
            <a:avLst/>
          </a:prstGeom>
          <a:noFill/>
          <a:ln w="38100" cap="flat">
            <a:solidFill>
              <a:srgbClr val="FF0906"/>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
        <p:nvSpPr>
          <p:cNvPr id="32772" name="Rectangle 4"/>
          <p:cNvSpPr>
            <a:spLocks/>
          </p:cNvSpPr>
          <p:nvPr/>
        </p:nvSpPr>
        <p:spPr bwMode="auto">
          <a:xfrm>
            <a:off x="4813300" y="4038600"/>
            <a:ext cx="430053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1600">
                <a:solidFill>
                  <a:schemeClr val="tx1"/>
                </a:solidFill>
                <a:ea typeface="ＭＳ Ｐゴシック" charset="0"/>
                <a:cs typeface="Arial" charset="0"/>
              </a:rPr>
              <a:t>The meaning of </a:t>
            </a: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me</a:t>
            </a: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 in </a:t>
            </a:r>
            <a:r>
              <a:rPr lang="en-US" sz="1600" i="1">
                <a:solidFill>
                  <a:schemeClr val="tx1"/>
                </a:solidFill>
                <a:ea typeface="ＭＳ Ｐゴシック" charset="0"/>
                <a:cs typeface="Arial" charset="0"/>
              </a:rPr>
              <a:t>Come back to see </a:t>
            </a:r>
            <a:endParaRPr lang="en-US">
              <a:solidFill>
                <a:schemeClr val="tx1"/>
              </a:solidFill>
              <a:ea typeface="ＭＳ Ｐゴシック" charset="0"/>
              <a:cs typeface="Lucida Grande" charset="0"/>
            </a:endParaRPr>
          </a:p>
          <a:p>
            <a:pPr marL="39688"/>
            <a:r>
              <a:rPr lang="en-US" sz="1600" i="1">
                <a:solidFill>
                  <a:schemeClr val="tx1"/>
                </a:solidFill>
                <a:ea typeface="ＭＳ Ｐゴシック" charset="0"/>
                <a:cs typeface="Arial" charset="0"/>
              </a:rPr>
              <a:t>me in 6 months</a:t>
            </a:r>
            <a:r>
              <a:rPr lang="en-US" sz="1600">
                <a:solidFill>
                  <a:schemeClr val="tx1"/>
                </a:solidFill>
                <a:ea typeface="ＭＳ Ｐゴシック" charset="0"/>
                <a:cs typeface="Arial" charset="0"/>
              </a:rPr>
              <a:t> does not match the </a:t>
            </a: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text-unit</a:t>
            </a: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 </a:t>
            </a:r>
            <a:endParaRPr lang="en-US">
              <a:solidFill>
                <a:schemeClr val="tx1"/>
              </a:solidFill>
              <a:ea typeface="ＭＳ Ｐゴシック" charset="0"/>
              <a:cs typeface="Lucida Grande" charset="0"/>
            </a:endParaRPr>
          </a:p>
          <a:p>
            <a:pPr marL="39688"/>
            <a:r>
              <a:rPr lang="en-US" sz="1600">
                <a:solidFill>
                  <a:schemeClr val="tx1"/>
                </a:solidFill>
                <a:ea typeface="ＭＳ Ｐゴシック" charset="0"/>
                <a:cs typeface="Arial" charset="0"/>
              </a:rPr>
              <a:t>constraint; therefore this sense of </a:t>
            </a: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come</a:t>
            </a: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 is </a:t>
            </a:r>
          </a:p>
          <a:p>
            <a:pPr marL="39688"/>
            <a:r>
              <a:rPr lang="en-US" sz="1600">
                <a:solidFill>
                  <a:schemeClr val="tx1"/>
                </a:solidFill>
                <a:ea typeface="ＭＳ Ｐゴシック" charset="0"/>
                <a:cs typeface="Arial" charset="0"/>
              </a:rPr>
              <a:t>not selected as a candidate for the above </a:t>
            </a:r>
          </a:p>
          <a:p>
            <a:pPr marL="39688"/>
            <a:r>
              <a:rPr lang="en-US" sz="1600">
                <a:solidFill>
                  <a:schemeClr val="tx1"/>
                </a:solidFill>
                <a:ea typeface="ＭＳ Ｐゴシック" charset="0"/>
                <a:cs typeface="Arial" charset="0"/>
              </a:rPr>
              <a:t>sentence.</a:t>
            </a:r>
          </a:p>
        </p:txBody>
      </p:sp>
    </p:spTree>
    <p:extLst>
      <p:ext uri="{BB962C8B-B14F-4D97-AF65-F5344CB8AC3E}">
        <p14:creationId xmlns:p14="http://schemas.microsoft.com/office/powerpoint/2010/main" val="1456827242"/>
      </p:ext>
    </p:extLst>
  </p:cSld>
  <p:clrMapOvr>
    <a:masterClrMapping/>
  </p:clrMapOvr>
  <p:transition xmlns:p14="http://schemas.microsoft.com/office/powerpoint/2010/mai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4294967295"/>
          </p:nvPr>
        </p:nvSpPr>
        <p:spPr>
          <a:xfrm>
            <a:off x="7348538" y="6248400"/>
            <a:ext cx="311150" cy="304800"/>
          </a:xfrm>
          <a:prstGeom prst="rect">
            <a:avLst/>
          </a:prstGeom>
        </p:spPr>
        <p:txBody>
          <a:bodyPr/>
          <a:lstStyle/>
          <a:p>
            <a:fld id="{5FCCAA0D-4E37-6B49-BF80-0751116EA71D}" type="slidenum">
              <a:rPr lang="en-US"/>
              <a:pPr/>
              <a:t>67</a:t>
            </a:fld>
            <a:endParaRPr lang="en-US"/>
          </a:p>
        </p:txBody>
      </p:sp>
      <p:pic>
        <p:nvPicPr>
          <p:cNvPr id="33793" name="Picture 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04800"/>
            <a:ext cx="43434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pic>
        <p:nvPicPr>
          <p:cNvPr id="33794" name="Picture 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4876800"/>
            <a:ext cx="70104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000000"/>
                </a:solidFill>
                <a:miter lim="800000"/>
                <a:headEnd/>
                <a:tailEnd/>
              </a14:hiddenLine>
            </a:ext>
          </a:extLst>
        </p:spPr>
      </p:pic>
      <p:sp>
        <p:nvSpPr>
          <p:cNvPr id="33795" name="Rectangle 3"/>
          <p:cNvSpPr>
            <a:spLocks/>
          </p:cNvSpPr>
          <p:nvPr/>
        </p:nvSpPr>
        <p:spPr bwMode="auto">
          <a:xfrm>
            <a:off x="4570413" y="3048000"/>
            <a:ext cx="4446587"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1600">
                <a:solidFill>
                  <a:schemeClr val="tx1"/>
                </a:solidFill>
                <a:ea typeface="ＭＳ Ｐゴシック" charset="0"/>
                <a:cs typeface="Arial" charset="0"/>
              </a:rPr>
              <a:t>This sense of </a:t>
            </a: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come</a:t>
            </a: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 is the one used in </a:t>
            </a:r>
            <a:r>
              <a:rPr lang="en-US" sz="1600" i="1">
                <a:solidFill>
                  <a:schemeClr val="tx1"/>
                </a:solidFill>
                <a:ea typeface="ＭＳ Ｐゴシック" charset="0"/>
                <a:cs typeface="Arial" charset="0"/>
              </a:rPr>
              <a:t>Come </a:t>
            </a:r>
            <a:endParaRPr lang="en-US">
              <a:solidFill>
                <a:schemeClr val="tx1"/>
              </a:solidFill>
              <a:ea typeface="ＭＳ Ｐゴシック" charset="0"/>
              <a:cs typeface="Lucida Grande" charset="0"/>
            </a:endParaRPr>
          </a:p>
          <a:p>
            <a:pPr marL="39688"/>
            <a:r>
              <a:rPr lang="en-US" sz="1600" i="1">
                <a:solidFill>
                  <a:schemeClr val="tx1"/>
                </a:solidFill>
                <a:ea typeface="ＭＳ Ｐゴシック" charset="0"/>
                <a:cs typeface="Arial" charset="0"/>
              </a:rPr>
              <a:t>back to see me in 6 months.</a:t>
            </a:r>
            <a:r>
              <a:rPr lang="en-US" sz="1600">
                <a:solidFill>
                  <a:schemeClr val="tx1"/>
                </a:solidFill>
                <a:ea typeface="ＭＳ Ｐゴシック" charset="0"/>
                <a:cs typeface="Arial" charset="0"/>
              </a:rPr>
              <a:t> The ontological</a:t>
            </a:r>
            <a:br>
              <a:rPr lang="en-US" sz="1600">
                <a:solidFill>
                  <a:schemeClr val="tx1"/>
                </a:solidFill>
                <a:ea typeface="ＭＳ Ｐゴシック" charset="0"/>
                <a:cs typeface="Arial" charset="0"/>
              </a:rPr>
            </a:br>
            <a:r>
              <a:rPr lang="en-US" sz="1600">
                <a:solidFill>
                  <a:schemeClr val="tx1"/>
                </a:solidFill>
                <a:ea typeface="ＭＳ Ｐゴシック" charset="0"/>
                <a:cs typeface="Arial" charset="0"/>
              </a:rPr>
              <a:t>constraint </a:t>
            </a: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physician</a:t>
            </a: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 matches the meaning of</a:t>
            </a:r>
            <a:br>
              <a:rPr lang="en-US" sz="1600">
                <a:solidFill>
                  <a:schemeClr val="tx1"/>
                </a:solidFill>
                <a:ea typeface="ＭＳ Ｐゴシック" charset="0"/>
                <a:cs typeface="Arial" charset="0"/>
              </a:rPr>
            </a:b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me</a:t>
            </a:r>
            <a:r>
              <a:rPr lang="ja-JP" altLang="en-US" sz="1600">
                <a:solidFill>
                  <a:schemeClr val="tx1"/>
                </a:solidFill>
                <a:latin typeface="Arial"/>
                <a:ea typeface="ＭＳ Ｐゴシック" charset="0"/>
                <a:cs typeface="Arial" charset="0"/>
              </a:rPr>
              <a:t>”</a:t>
            </a:r>
            <a:r>
              <a:rPr lang="en-US" sz="1600">
                <a:solidFill>
                  <a:schemeClr val="tx1"/>
                </a:solidFill>
                <a:ea typeface="ＭＳ Ｐゴシック" charset="0"/>
                <a:cs typeface="Arial" charset="0"/>
              </a:rPr>
              <a:t> (that is in this case established using</a:t>
            </a:r>
            <a:br>
              <a:rPr lang="en-US" sz="1600">
                <a:solidFill>
                  <a:schemeClr val="tx1"/>
                </a:solidFill>
                <a:ea typeface="ＭＳ Ｐゴシック" charset="0"/>
                <a:cs typeface="Arial" charset="0"/>
              </a:rPr>
            </a:br>
            <a:r>
              <a:rPr lang="en-US" sz="1600">
                <a:solidFill>
                  <a:schemeClr val="tx1"/>
                </a:solidFill>
                <a:ea typeface="ＭＳ Ｐゴシック" charset="0"/>
                <a:cs typeface="Arial" charset="0"/>
              </a:rPr>
              <a:t>an element of dialog metadata: the speaker).</a:t>
            </a:r>
          </a:p>
        </p:txBody>
      </p:sp>
      <p:sp>
        <p:nvSpPr>
          <p:cNvPr id="33796" name="Line 4"/>
          <p:cNvSpPr>
            <a:spLocks noChangeShapeType="1"/>
          </p:cNvSpPr>
          <p:nvPr/>
        </p:nvSpPr>
        <p:spPr bwMode="auto">
          <a:xfrm flipH="1">
            <a:off x="5943600" y="4343400"/>
            <a:ext cx="685800" cy="1676400"/>
          </a:xfrm>
          <a:prstGeom prst="line">
            <a:avLst/>
          </a:prstGeom>
          <a:noFill/>
          <a:ln w="38100" cap="flat">
            <a:solidFill>
              <a:srgbClr val="FF0906"/>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lIns="0" tIns="0" rIns="0" bIns="0"/>
          <a:lstStyle/>
          <a:p>
            <a:endParaRPr lang="en-US"/>
          </a:p>
        </p:txBody>
      </p:sp>
    </p:spTree>
    <p:extLst>
      <p:ext uri="{BB962C8B-B14F-4D97-AF65-F5344CB8AC3E}">
        <p14:creationId xmlns:p14="http://schemas.microsoft.com/office/powerpoint/2010/main" val="4082933244"/>
      </p:ext>
    </p:extLst>
  </p:cSld>
  <p:clrMapOvr>
    <a:masterClrMapping/>
  </p:clrMapOvr>
  <p:transition xmlns:p14="http://schemas.microsoft.com/office/powerpoint/2010/mai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noGrp="1" noChangeArrowheads="1"/>
          </p:cNvSpPr>
          <p:nvPr>
            <p:ph type="body" idx="1"/>
          </p:nvPr>
        </p:nvSpPr>
        <p:spPr>
          <a:xfrm>
            <a:off x="520700" y="1092200"/>
            <a:ext cx="7569200" cy="4660900"/>
          </a:xfrm>
        </p:spPr>
        <p:txBody>
          <a:bodyPr rIns="0"/>
          <a:lstStyle/>
          <a:p>
            <a:pPr marL="127000" indent="0" eaLnBrk="1" hangingPunct="1">
              <a:spcBef>
                <a:spcPct val="0"/>
              </a:spcBef>
              <a:buFont typeface="Arial" charset="0"/>
              <a:buNone/>
              <a:defRPr/>
            </a:pPr>
            <a:r>
              <a:rPr lang="en-US" sz="2000" dirty="0" smtClean="0">
                <a:solidFill>
                  <a:srgbClr val="333399"/>
                </a:solidFill>
              </a:rPr>
              <a:t>Most of the difficult issues mentioned above can be framed in terms of </a:t>
            </a:r>
            <a:r>
              <a:rPr lang="en-US" sz="2000" b="1" dirty="0" smtClean="0">
                <a:solidFill>
                  <a:srgbClr val="FE060F"/>
                </a:solidFill>
              </a:rPr>
              <a:t>ambiguity resolution</a:t>
            </a:r>
            <a:endParaRPr lang="en-US" sz="2000" dirty="0" smtClean="0">
              <a:solidFill>
                <a:srgbClr val="333399"/>
              </a:solidFill>
            </a:endParaRPr>
          </a:p>
          <a:p>
            <a:pPr marL="127000" indent="0" eaLnBrk="1" hangingPunct="1">
              <a:spcBef>
                <a:spcPct val="0"/>
              </a:spcBef>
              <a:buFont typeface="Arial" charset="0"/>
              <a:buNone/>
              <a:defRPr/>
            </a:pPr>
            <a:endParaRPr lang="en-US" dirty="0" smtClean="0"/>
          </a:p>
          <a:p>
            <a:pPr marL="127000" indent="0" eaLnBrk="1" hangingPunct="1">
              <a:spcBef>
                <a:spcPct val="0"/>
              </a:spcBef>
              <a:buFont typeface="Arial" charset="0"/>
              <a:buNone/>
              <a:defRPr/>
            </a:pPr>
            <a:r>
              <a:rPr lang="en-US" sz="2000" dirty="0" smtClean="0">
                <a:solidFill>
                  <a:srgbClr val="333399"/>
                </a:solidFill>
              </a:rPr>
              <a:t>Practically all the ambiguity resolution algorithms currently </a:t>
            </a:r>
          </a:p>
          <a:p>
            <a:pPr marL="127000" indent="0" eaLnBrk="1" hangingPunct="1">
              <a:spcBef>
                <a:spcPct val="0"/>
              </a:spcBef>
              <a:buFont typeface="Arial" charset="0"/>
              <a:buNone/>
              <a:defRPr/>
            </a:pPr>
            <a:r>
              <a:rPr lang="en-US" sz="2000" dirty="0" smtClean="0">
                <a:solidFill>
                  <a:srgbClr val="333399"/>
                </a:solidFill>
              </a:rPr>
              <a:t>used in the field:</a:t>
            </a:r>
          </a:p>
          <a:p>
            <a:pPr marL="127000" indent="0" eaLnBrk="1" hangingPunct="1">
              <a:spcBef>
                <a:spcPct val="0"/>
              </a:spcBef>
              <a:buFont typeface="Arial" charset="0"/>
              <a:buNone/>
              <a:defRPr/>
            </a:pPr>
            <a:endParaRPr lang="en-US" sz="2000" dirty="0" smtClean="0">
              <a:solidFill>
                <a:srgbClr val="333399"/>
              </a:solidFill>
            </a:endParaRPr>
          </a:p>
          <a:p>
            <a:pPr marL="469900" eaLnBrk="1" hangingPunct="1">
              <a:spcBef>
                <a:spcPct val="0"/>
              </a:spcBef>
              <a:buClr>
                <a:srgbClr val="333399"/>
              </a:buClr>
              <a:buSzPct val="125000"/>
              <a:buFont typeface="Wingdings" charset="2"/>
              <a:buChar char="u"/>
              <a:defRPr/>
            </a:pPr>
            <a:r>
              <a:rPr lang="en-US" sz="2000" dirty="0" smtClean="0">
                <a:solidFill>
                  <a:srgbClr val="333399"/>
                </a:solidFill>
              </a:rPr>
              <a:t>      use probabilistic statistical analysis based exclusively on </a:t>
            </a:r>
          </a:p>
          <a:p>
            <a:pPr marL="127000" indent="0" eaLnBrk="1" hangingPunct="1">
              <a:spcBef>
                <a:spcPct val="0"/>
              </a:spcBef>
              <a:buClr>
                <a:srgbClr val="333399"/>
              </a:buClr>
              <a:buSzPct val="125000"/>
              <a:buNone/>
              <a:defRPr/>
            </a:pPr>
            <a:r>
              <a:rPr lang="en-US" sz="2000" dirty="0">
                <a:solidFill>
                  <a:srgbClr val="333399"/>
                </a:solidFill>
              </a:rPr>
              <a:t> </a:t>
            </a:r>
            <a:r>
              <a:rPr lang="en-US" sz="2000" dirty="0" smtClean="0">
                <a:solidFill>
                  <a:srgbClr val="333399"/>
                </a:solidFill>
              </a:rPr>
              <a:t>          analogical reasoning that, in turn, is based on measures of  </a:t>
            </a:r>
          </a:p>
          <a:p>
            <a:pPr marL="127000" indent="0" eaLnBrk="1" hangingPunct="1">
              <a:spcBef>
                <a:spcPct val="0"/>
              </a:spcBef>
              <a:buClr>
                <a:srgbClr val="333399"/>
              </a:buClr>
              <a:buSzPct val="125000"/>
              <a:buNone/>
              <a:defRPr/>
            </a:pPr>
            <a:r>
              <a:rPr lang="en-US" sz="2000" dirty="0">
                <a:solidFill>
                  <a:srgbClr val="333399"/>
                </a:solidFill>
              </a:rPr>
              <a:t> </a:t>
            </a:r>
            <a:r>
              <a:rPr lang="en-US" sz="2000" dirty="0" smtClean="0">
                <a:solidFill>
                  <a:srgbClr val="333399"/>
                </a:solidFill>
              </a:rPr>
              <a:t>          distance between words and similarity of textual contexts</a:t>
            </a:r>
            <a:br>
              <a:rPr lang="en-US" sz="2000" dirty="0" smtClean="0">
                <a:solidFill>
                  <a:srgbClr val="333399"/>
                </a:solidFill>
              </a:rPr>
            </a:br>
            <a:endParaRPr lang="en-US" sz="2000" dirty="0" smtClean="0">
              <a:solidFill>
                <a:srgbClr val="333399"/>
              </a:solidFill>
            </a:endParaRPr>
          </a:p>
          <a:p>
            <a:pPr marL="469900" eaLnBrk="1" hangingPunct="1">
              <a:spcBef>
                <a:spcPct val="0"/>
              </a:spcBef>
              <a:buClr>
                <a:srgbClr val="333399"/>
              </a:buClr>
              <a:buSzPct val="125000"/>
              <a:buFont typeface="Wingdings" charset="2"/>
              <a:buChar char="u"/>
              <a:defRPr/>
            </a:pPr>
            <a:r>
              <a:rPr lang="en-US" sz="2000" dirty="0" smtClean="0">
                <a:solidFill>
                  <a:srgbClr val="333399"/>
                </a:solidFill>
              </a:rPr>
              <a:t>       are not oriented at generating meaning representations </a:t>
            </a:r>
          </a:p>
          <a:p>
            <a:pPr marL="127000" indent="0" eaLnBrk="1" hangingPunct="1">
              <a:spcBef>
                <a:spcPct val="0"/>
              </a:spcBef>
              <a:buClr>
                <a:srgbClr val="333399"/>
              </a:buClr>
              <a:buSzPct val="125000"/>
              <a:buNone/>
              <a:defRPr/>
            </a:pPr>
            <a:r>
              <a:rPr lang="en-US" sz="2000" dirty="0">
                <a:solidFill>
                  <a:srgbClr val="333399"/>
                </a:solidFill>
              </a:rPr>
              <a:t> </a:t>
            </a:r>
            <a:r>
              <a:rPr lang="en-US" sz="2000" dirty="0" smtClean="0">
                <a:solidFill>
                  <a:srgbClr val="333399"/>
                </a:solidFill>
              </a:rPr>
              <a:t>           for use by high-end reasoning systems. </a:t>
            </a:r>
          </a:p>
        </p:txBody>
      </p:sp>
    </p:spTree>
    <p:extLst>
      <p:ext uri="{BB962C8B-B14F-4D97-AF65-F5344CB8AC3E}">
        <p14:creationId xmlns:p14="http://schemas.microsoft.com/office/powerpoint/2010/main" val="1942753915"/>
      </p:ext>
    </p:extLst>
  </p:cSld>
  <p:clrMapOvr>
    <a:masterClrMapping/>
  </p:clrMapOvr>
  <p:transition xmlns:p14="http://schemas.microsoft.com/office/powerpoint/2010/mai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noGrp="1" noChangeArrowheads="1"/>
          </p:cNvSpPr>
          <p:nvPr>
            <p:ph type="body" idx="1"/>
          </p:nvPr>
        </p:nvSpPr>
        <p:spPr>
          <a:xfrm>
            <a:off x="431800" y="774700"/>
            <a:ext cx="7772400" cy="5854700"/>
          </a:xfrm>
        </p:spPr>
        <p:txBody>
          <a:bodyPr rIns="132080"/>
          <a:lstStyle/>
          <a:p>
            <a:pPr marL="0" indent="0" eaLnBrk="1" hangingPunct="1">
              <a:buFont typeface="Arial" charset="0"/>
              <a:buNone/>
              <a:defRPr/>
            </a:pPr>
            <a:r>
              <a:rPr lang="en-US" sz="2000" dirty="0" smtClean="0">
                <a:solidFill>
                  <a:srgbClr val="333399"/>
                </a:solidFill>
              </a:rPr>
              <a:t>A more inclusive approach to </a:t>
            </a:r>
            <a:r>
              <a:rPr lang="en-US" sz="2000" b="1" dirty="0" smtClean="0">
                <a:solidFill>
                  <a:srgbClr val="333399"/>
                </a:solidFill>
              </a:rPr>
              <a:t>ambiguity resolution</a:t>
            </a:r>
            <a:r>
              <a:rPr lang="en-US" sz="2000" dirty="0" smtClean="0">
                <a:solidFill>
                  <a:srgbClr val="333399"/>
                </a:solidFill>
              </a:rPr>
              <a:t> is to treat it using a function of a set of diverse contributing heuristics, irrespective of their provenance.</a:t>
            </a:r>
          </a:p>
          <a:p>
            <a:pPr marL="0" indent="0" eaLnBrk="1" hangingPunct="1">
              <a:buFont typeface="Arial" charset="0"/>
              <a:buNone/>
              <a:defRPr/>
            </a:pPr>
            <a:endParaRPr lang="en-US" sz="2000" dirty="0" smtClean="0">
              <a:solidFill>
                <a:srgbClr val="333399"/>
              </a:solidFill>
            </a:endParaRPr>
          </a:p>
          <a:p>
            <a:pPr marL="0" indent="0" eaLnBrk="1" hangingPunct="1">
              <a:buFont typeface="Arial" charset="0"/>
              <a:buNone/>
              <a:defRPr/>
            </a:pPr>
            <a:r>
              <a:rPr lang="en-US" sz="2000" dirty="0" smtClean="0">
                <a:solidFill>
                  <a:srgbClr val="333399"/>
                </a:solidFill>
              </a:rPr>
              <a:t>Fundamental theoretical and descriptive theory building in this area</a:t>
            </a:r>
            <a:br>
              <a:rPr lang="en-US" sz="2000" dirty="0" smtClean="0">
                <a:solidFill>
                  <a:srgbClr val="333399"/>
                </a:solidFill>
              </a:rPr>
            </a:br>
            <a:r>
              <a:rPr lang="en-US" sz="2000" dirty="0" smtClean="0">
                <a:solidFill>
                  <a:srgbClr val="333399"/>
                </a:solidFill>
              </a:rPr>
              <a:t>consists, therefore, in: </a:t>
            </a:r>
          </a:p>
          <a:p>
            <a:pPr marL="0" indent="0" eaLnBrk="1" hangingPunct="1">
              <a:buFont typeface="Arial" charset="0"/>
              <a:buNone/>
              <a:defRPr/>
            </a:pPr>
            <a:endParaRPr lang="en-US" sz="2000" dirty="0" smtClean="0">
              <a:solidFill>
                <a:srgbClr val="333399"/>
              </a:solidFill>
            </a:endParaRPr>
          </a:p>
          <a:p>
            <a:pPr marL="342900" eaLnBrk="1" hangingPunct="1">
              <a:lnSpc>
                <a:spcPct val="70000"/>
              </a:lnSpc>
              <a:buClr>
                <a:srgbClr val="333399"/>
              </a:buClr>
              <a:buSzPct val="125000"/>
              <a:buFont typeface="Wingdings" charset="2"/>
              <a:buChar char="u"/>
              <a:defRPr/>
            </a:pPr>
            <a:r>
              <a:rPr lang="en-US" sz="2000" dirty="0" smtClean="0">
                <a:solidFill>
                  <a:srgbClr val="333399"/>
                </a:solidFill>
              </a:rPr>
              <a:t>     compiling the </a:t>
            </a:r>
            <a:r>
              <a:rPr lang="en-US" sz="2000" b="1" dirty="0" smtClean="0">
                <a:solidFill>
                  <a:srgbClr val="333399"/>
                </a:solidFill>
              </a:rPr>
              <a:t>pool of heuristic features</a:t>
            </a:r>
            <a:r>
              <a:rPr lang="en-US" sz="2000" dirty="0" smtClean="0">
                <a:solidFill>
                  <a:srgbClr val="333399"/>
                </a:solidFill>
              </a:rPr>
              <a:t> relevant for each </a:t>
            </a:r>
          </a:p>
          <a:p>
            <a:pPr marL="0" indent="0" eaLnBrk="1" hangingPunct="1">
              <a:lnSpc>
                <a:spcPct val="70000"/>
              </a:lnSpc>
              <a:buClr>
                <a:srgbClr val="333399"/>
              </a:buClr>
              <a:buSzPct val="125000"/>
              <a:buNone/>
              <a:defRPr/>
            </a:pPr>
            <a:r>
              <a:rPr lang="en-US" sz="2000" dirty="0">
                <a:solidFill>
                  <a:srgbClr val="333399"/>
                </a:solidFill>
              </a:rPr>
              <a:t> </a:t>
            </a:r>
            <a:r>
              <a:rPr lang="en-US" sz="2000" dirty="0" smtClean="0">
                <a:solidFill>
                  <a:srgbClr val="333399"/>
                </a:solidFill>
              </a:rPr>
              <a:t>         type of ambiguity resolution </a:t>
            </a:r>
          </a:p>
          <a:p>
            <a:pPr marL="342900" eaLnBrk="1" hangingPunct="1">
              <a:lnSpc>
                <a:spcPct val="70000"/>
              </a:lnSpc>
              <a:buClr>
                <a:srgbClr val="333399"/>
              </a:buClr>
              <a:buSzPct val="125000"/>
              <a:buFont typeface="Wingdings" charset="2"/>
              <a:buChar char="u"/>
              <a:defRPr/>
            </a:pPr>
            <a:r>
              <a:rPr lang="en-US" sz="2000" dirty="0" smtClean="0">
                <a:solidFill>
                  <a:srgbClr val="333399"/>
                </a:solidFill>
              </a:rPr>
              <a:t>     for each instance of ambiguity resolution, determining the   </a:t>
            </a:r>
          </a:p>
          <a:p>
            <a:pPr marL="0" indent="0" eaLnBrk="1" hangingPunct="1">
              <a:lnSpc>
                <a:spcPct val="70000"/>
              </a:lnSpc>
              <a:buClr>
                <a:srgbClr val="333399"/>
              </a:buClr>
              <a:buSzPct val="125000"/>
              <a:buNone/>
              <a:defRPr/>
            </a:pPr>
            <a:r>
              <a:rPr lang="en-US" sz="2000" b="1" dirty="0">
                <a:solidFill>
                  <a:srgbClr val="333399"/>
                </a:solidFill>
              </a:rPr>
              <a:t> </a:t>
            </a:r>
            <a:r>
              <a:rPr lang="en-US" sz="2000" b="1" dirty="0" smtClean="0">
                <a:solidFill>
                  <a:srgbClr val="333399"/>
                </a:solidFill>
              </a:rPr>
              <a:t>         relative importance</a:t>
            </a:r>
            <a:r>
              <a:rPr lang="en-US" sz="2000" dirty="0" smtClean="0">
                <a:solidFill>
                  <a:srgbClr val="333399"/>
                </a:solidFill>
              </a:rPr>
              <a:t> (diagnostic strength) of each heuristic</a:t>
            </a:r>
          </a:p>
          <a:p>
            <a:pPr marL="342900" eaLnBrk="1" hangingPunct="1">
              <a:lnSpc>
                <a:spcPct val="70000"/>
              </a:lnSpc>
              <a:buClr>
                <a:srgbClr val="333399"/>
              </a:buClr>
              <a:buSzPct val="125000"/>
              <a:buFont typeface="Wingdings" charset="2"/>
              <a:buChar char="u"/>
              <a:defRPr/>
            </a:pPr>
            <a:r>
              <a:rPr lang="en-US" sz="2000" dirty="0" smtClean="0">
                <a:solidFill>
                  <a:srgbClr val="333399"/>
                </a:solidFill>
              </a:rPr>
              <a:t>     developing methods for determining, for an input text or </a:t>
            </a:r>
          </a:p>
          <a:p>
            <a:pPr marL="0" indent="0" eaLnBrk="1" hangingPunct="1">
              <a:lnSpc>
                <a:spcPct val="70000"/>
              </a:lnSpc>
              <a:buClr>
                <a:srgbClr val="333399"/>
              </a:buClr>
              <a:buSzPct val="125000"/>
              <a:buNone/>
              <a:defRPr/>
            </a:pPr>
            <a:r>
              <a:rPr lang="en-US" sz="2000" dirty="0">
                <a:solidFill>
                  <a:srgbClr val="333399"/>
                </a:solidFill>
              </a:rPr>
              <a:t> </a:t>
            </a:r>
            <a:r>
              <a:rPr lang="en-US" sz="2000" dirty="0" smtClean="0">
                <a:solidFill>
                  <a:srgbClr val="333399"/>
                </a:solidFill>
              </a:rPr>
              <a:t>         dialog turn, values of the heuristics and levels of </a:t>
            </a:r>
            <a:r>
              <a:rPr lang="en-US" sz="2000" b="1" dirty="0" smtClean="0">
                <a:solidFill>
                  <a:srgbClr val="333399"/>
                </a:solidFill>
              </a:rPr>
              <a:t>confidence</a:t>
            </a:r>
            <a:r>
              <a:rPr lang="en-US" sz="2000" dirty="0" smtClean="0">
                <a:solidFill>
                  <a:srgbClr val="333399"/>
                </a:solidFill>
              </a:rPr>
              <a:t> </a:t>
            </a:r>
          </a:p>
          <a:p>
            <a:pPr marL="0" indent="0" eaLnBrk="1" hangingPunct="1">
              <a:lnSpc>
                <a:spcPct val="70000"/>
              </a:lnSpc>
              <a:buClr>
                <a:srgbClr val="333399"/>
              </a:buClr>
              <a:buSzPct val="125000"/>
              <a:buNone/>
              <a:defRPr/>
            </a:pPr>
            <a:r>
              <a:rPr lang="en-US" sz="2000" dirty="0">
                <a:solidFill>
                  <a:srgbClr val="333399"/>
                </a:solidFill>
              </a:rPr>
              <a:t> </a:t>
            </a:r>
            <a:r>
              <a:rPr lang="en-US" sz="2000" dirty="0" smtClean="0">
                <a:solidFill>
                  <a:srgbClr val="333399"/>
                </a:solidFill>
              </a:rPr>
              <a:t>         in these values</a:t>
            </a:r>
          </a:p>
          <a:p>
            <a:pPr marL="342900" eaLnBrk="1" hangingPunct="1">
              <a:lnSpc>
                <a:spcPct val="90000"/>
              </a:lnSpc>
              <a:buClr>
                <a:srgbClr val="333399"/>
              </a:buClr>
              <a:buSzPct val="125000"/>
              <a:buFont typeface="Wingdings" charset="2"/>
              <a:buChar char="u"/>
              <a:defRPr/>
            </a:pPr>
            <a:r>
              <a:rPr lang="en-US" sz="2000" dirty="0" smtClean="0">
                <a:solidFill>
                  <a:srgbClr val="333399"/>
                </a:solidFill>
              </a:rPr>
              <a:t>     providing knowledge prerequisites for the heuristics when</a:t>
            </a:r>
            <a:br>
              <a:rPr lang="en-US" sz="2000" dirty="0" smtClean="0">
                <a:solidFill>
                  <a:srgbClr val="333399"/>
                </a:solidFill>
              </a:rPr>
            </a:br>
            <a:r>
              <a:rPr lang="en-US" sz="2000" dirty="0" smtClean="0">
                <a:solidFill>
                  <a:srgbClr val="333399"/>
                </a:solidFill>
              </a:rPr>
              <a:t>     the </a:t>
            </a:r>
            <a:r>
              <a:rPr lang="en-US" sz="2000" b="1" dirty="0" smtClean="0">
                <a:solidFill>
                  <a:srgbClr val="333399"/>
                </a:solidFill>
              </a:rPr>
              <a:t>cost</a:t>
            </a:r>
            <a:r>
              <a:rPr lang="en-US" sz="2000" dirty="0" smtClean="0">
                <a:solidFill>
                  <a:srgbClr val="333399"/>
                </a:solidFill>
              </a:rPr>
              <a:t> of deriving these prerequisites is acceptable.</a:t>
            </a:r>
          </a:p>
        </p:txBody>
      </p:sp>
    </p:spTree>
    <p:extLst>
      <p:ext uri="{BB962C8B-B14F-4D97-AF65-F5344CB8AC3E}">
        <p14:creationId xmlns:p14="http://schemas.microsoft.com/office/powerpoint/2010/main" val="2423082418"/>
      </p:ext>
    </p:extLst>
  </p:cSld>
  <p:clrMapOvr>
    <a:masterClrMapping/>
  </p:clrMapOvr>
  <p:transition xmlns:p14="http://schemas.microsoft.com/office/powerpoint/2010/mai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8382000" cy="5262979"/>
          </a:xfrm>
          <a:prstGeom prst="rect">
            <a:avLst/>
          </a:prstGeom>
        </p:spPr>
        <p:txBody>
          <a:bodyPr wrap="square">
            <a:spAutoFit/>
          </a:bodyPr>
          <a:lstStyle/>
          <a:p>
            <a:endParaRPr lang="en-US" sz="2400" dirty="0" smtClean="0"/>
          </a:p>
          <a:p>
            <a:endParaRPr lang="en-US" sz="2400" dirty="0"/>
          </a:p>
          <a:p>
            <a:r>
              <a:rPr lang="en-US" sz="2400" dirty="0" smtClean="0"/>
              <a:t>Our current core application area is clinical medicine. In this</a:t>
            </a:r>
            <a:r>
              <a:rPr lang="en-US" sz="2400" dirty="0"/>
              <a:t/>
            </a:r>
            <a:br>
              <a:rPr lang="en-US" sz="2400" dirty="0"/>
            </a:br>
            <a:r>
              <a:rPr lang="en-US" sz="2400" dirty="0" smtClean="0"/>
              <a:t>domain for a subset of agents (e.g., those playing the role of medical patient) it is necessary to simulate a human using a </a:t>
            </a:r>
            <a:r>
              <a:rPr lang="en-US" sz="2400" b="1" dirty="0" smtClean="0"/>
              <a:t>“double” agent</a:t>
            </a:r>
            <a:r>
              <a:rPr lang="en-US" sz="2400" dirty="0" smtClean="0"/>
              <a:t> comprising a physiological model (“the body”) and a cognitive model (“the mind”).</a:t>
            </a:r>
          </a:p>
          <a:p>
            <a:endParaRPr lang="en-US" sz="2400" dirty="0"/>
          </a:p>
          <a:p>
            <a:r>
              <a:rPr lang="en-US" sz="2400" dirty="0" smtClean="0"/>
              <a:t>So, we implemented </a:t>
            </a:r>
            <a:r>
              <a:rPr lang="en-US" sz="2400" b="1" dirty="0" smtClean="0"/>
              <a:t>cognitive-style simulation</a:t>
            </a:r>
            <a:r>
              <a:rPr lang="en-US" sz="2400" b="1" dirty="0"/>
              <a:t> </a:t>
            </a:r>
            <a:r>
              <a:rPr lang="en-US" sz="2400" dirty="0" smtClean="0"/>
              <a:t>of a subset of human physiological and pathological processes.</a:t>
            </a:r>
          </a:p>
          <a:p>
            <a:endParaRPr lang="en-US" sz="2400" dirty="0"/>
          </a:p>
          <a:p>
            <a:r>
              <a:rPr lang="en-US" sz="2400" dirty="0" smtClean="0"/>
              <a:t>We also added the </a:t>
            </a:r>
            <a:r>
              <a:rPr lang="en-US" sz="2400" b="1" dirty="0" err="1" smtClean="0"/>
              <a:t>interoception</a:t>
            </a:r>
            <a:r>
              <a:rPr lang="en-US" sz="2400" dirty="0" smtClean="0"/>
              <a:t> channel of perception to</a:t>
            </a:r>
            <a:br>
              <a:rPr lang="en-US" sz="2400" dirty="0" smtClean="0"/>
            </a:br>
            <a:r>
              <a:rPr lang="en-US" sz="2400" dirty="0" smtClean="0"/>
              <a:t>the agent (it can be made aware of pain, difficulty swallowing and some other signals from its body).</a:t>
            </a:r>
          </a:p>
        </p:txBody>
      </p:sp>
    </p:spTree>
    <p:extLst>
      <p:ext uri="{BB962C8B-B14F-4D97-AF65-F5344CB8AC3E}">
        <p14:creationId xmlns:p14="http://schemas.microsoft.com/office/powerpoint/2010/main" val="3683241485"/>
      </p:ext>
    </p:extLst>
  </p:cSld>
  <p:clrMapOvr>
    <a:masterClrMapping/>
  </p:clrMapOvr>
  <p:transition xmlns:p14="http://schemas.microsoft.com/office/powerpoint/2010/mai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p:cNvSpPr>
          <p:nvPr/>
        </p:nvSpPr>
        <p:spPr bwMode="auto">
          <a:xfrm>
            <a:off x="457200" y="227013"/>
            <a:ext cx="8394700" cy="5894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0639" bIns="0"/>
          <a:lstStyle/>
          <a:p>
            <a:pPr marL="39688"/>
            <a:r>
              <a:rPr lang="en-US" sz="2400" dirty="0">
                <a:solidFill>
                  <a:schemeClr val="tx1"/>
                </a:solidFill>
                <a:ea typeface="ＭＳ Ｐゴシック" charset="0"/>
                <a:cs typeface="Arial" charset="0"/>
              </a:rPr>
              <a:t>The </a:t>
            </a:r>
            <a:r>
              <a:rPr lang="en-US" sz="2400" b="1" dirty="0">
                <a:solidFill>
                  <a:schemeClr val="tx1"/>
                </a:solidFill>
                <a:ea typeface="ＭＳ Ｐゴシック" charset="0"/>
                <a:cs typeface="Arial" charset="0"/>
              </a:rPr>
              <a:t>reasoning</a:t>
            </a:r>
            <a:r>
              <a:rPr lang="en-US" sz="2400" dirty="0">
                <a:solidFill>
                  <a:schemeClr val="tx1"/>
                </a:solidFill>
                <a:ea typeface="ＭＳ Ｐゴシック" charset="0"/>
                <a:cs typeface="Arial" charset="0"/>
              </a:rPr>
              <a:t> module of the cognitive agent in </a:t>
            </a:r>
            <a:r>
              <a:rPr lang="en-US" sz="2400" dirty="0" smtClean="0">
                <a:solidFill>
                  <a:schemeClr val="tx1"/>
                </a:solidFill>
                <a:ea typeface="ＭＳ Ｐゴシック" charset="0"/>
                <a:cs typeface="Arial" charset="0"/>
              </a:rPr>
              <a:t>MVP:</a:t>
            </a:r>
            <a:endParaRPr lang="en-US" dirty="0">
              <a:solidFill>
                <a:schemeClr val="tx1"/>
              </a:solidFill>
              <a:ea typeface="ＭＳ Ｐゴシック" charset="0"/>
              <a:cs typeface="Lucida Grande" charset="0"/>
            </a:endParaRPr>
          </a:p>
          <a:p>
            <a:pPr marL="39688"/>
            <a:endParaRPr lang="en-US" sz="2400" dirty="0">
              <a:solidFill>
                <a:schemeClr val="tx1"/>
              </a:solidFill>
              <a:ea typeface="ＭＳ Ｐゴシック" charset="0"/>
              <a:cs typeface="Lucida Grande" charset="0"/>
            </a:endParaRPr>
          </a:p>
          <a:p>
            <a:pPr marL="382588" indent="-342900">
              <a:buClr>
                <a:srgbClr val="0612A3"/>
              </a:buClr>
              <a:buSzPct val="100000"/>
              <a:buFont typeface="Wingdings" charset="2"/>
              <a:buChar char="u"/>
            </a:pPr>
            <a:r>
              <a:rPr lang="en-US" sz="2000" dirty="0">
                <a:solidFill>
                  <a:schemeClr val="tx1"/>
                </a:solidFill>
                <a:ea typeface="ＭＳ Ｐゴシック" charset="0"/>
                <a:cs typeface="Arial" charset="0"/>
              </a:rPr>
              <a:t> </a:t>
            </a:r>
            <a:r>
              <a:rPr lang="en-US" sz="1800" dirty="0">
                <a:solidFill>
                  <a:schemeClr val="tx1"/>
                </a:solidFill>
                <a:ea typeface="ＭＳ Ｐゴシック" charset="0"/>
                <a:cs typeface="Arial" charset="0"/>
              </a:rPr>
              <a:t>Designed to pursue attainment of </a:t>
            </a:r>
            <a:r>
              <a:rPr lang="en-US" sz="1800" b="1" dirty="0">
                <a:solidFill>
                  <a:schemeClr val="tx1"/>
                </a:solidFill>
                <a:ea typeface="ＭＳ Ｐゴシック" charset="0"/>
                <a:cs typeface="Arial" charset="0"/>
              </a:rPr>
              <a:t>goals</a:t>
            </a:r>
            <a:r>
              <a:rPr lang="en-US" sz="1800" dirty="0">
                <a:solidFill>
                  <a:schemeClr val="tx1"/>
                </a:solidFill>
                <a:ea typeface="ＭＳ Ｐゴシック" charset="0"/>
                <a:cs typeface="Arial" charset="0"/>
              </a:rPr>
              <a:t>. The inventory of goals is at   </a:t>
            </a:r>
            <a:endParaRPr lang="en-US" dirty="0">
              <a:solidFill>
                <a:schemeClr val="tx1"/>
              </a:solidFill>
              <a:ea typeface="ＭＳ Ｐゴシック" charset="0"/>
              <a:cs typeface="Lucida Grande" charset="0"/>
            </a:endParaRPr>
          </a:p>
          <a:p>
            <a:pPr marL="39688"/>
            <a:r>
              <a:rPr lang="en-US" sz="1800" dirty="0" smtClean="0">
                <a:solidFill>
                  <a:schemeClr val="tx1"/>
                </a:solidFill>
                <a:ea typeface="ＭＳ Ｐゴシック" charset="0"/>
                <a:cs typeface="Arial" charset="0"/>
              </a:rPr>
              <a:t>       the </a:t>
            </a:r>
            <a:r>
              <a:rPr lang="en-US" sz="1800" dirty="0">
                <a:solidFill>
                  <a:schemeClr val="tx1"/>
                </a:solidFill>
                <a:ea typeface="ＭＳ Ｐゴシック" charset="0"/>
                <a:cs typeface="Arial" charset="0"/>
              </a:rPr>
              <a:t>moment limited to those relevant to the application</a:t>
            </a:r>
          </a:p>
          <a:p>
            <a:pPr marL="39688"/>
            <a:endParaRPr lang="en-US" sz="1800" dirty="0">
              <a:solidFill>
                <a:schemeClr val="tx1"/>
              </a:solidFill>
              <a:ea typeface="ＭＳ Ｐゴシック" charset="0"/>
              <a:cs typeface="Arial" charset="0"/>
            </a:endParaRPr>
          </a:p>
          <a:p>
            <a:pPr marL="325438" indent="-285750">
              <a:buClr>
                <a:srgbClr val="0612A3"/>
              </a:buClr>
              <a:buSzPct val="100000"/>
              <a:buFont typeface="Wingdings" charset="2"/>
              <a:buChar char="u"/>
            </a:pPr>
            <a:r>
              <a:rPr lang="en-US" sz="1800" dirty="0">
                <a:solidFill>
                  <a:schemeClr val="tx1"/>
                </a:solidFill>
                <a:ea typeface="ＭＳ Ｐゴシック" charset="0"/>
                <a:cs typeface="Arial" charset="0"/>
              </a:rPr>
              <a:t> Goals are </a:t>
            </a:r>
            <a:r>
              <a:rPr lang="en-US" sz="1800" b="1" dirty="0">
                <a:solidFill>
                  <a:schemeClr val="tx1"/>
                </a:solidFill>
                <a:ea typeface="ＭＳ Ｐゴシック" charset="0"/>
                <a:cs typeface="Arial" charset="0"/>
              </a:rPr>
              <a:t>instantiated</a:t>
            </a:r>
            <a:r>
              <a:rPr lang="en-US" sz="1800" dirty="0">
                <a:solidFill>
                  <a:schemeClr val="tx1"/>
                </a:solidFill>
                <a:ea typeface="ＭＳ Ｐゴシック" charset="0"/>
                <a:cs typeface="Arial" charset="0"/>
              </a:rPr>
              <a:t> due to results of perception (</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I feel pain</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 or as  </a:t>
            </a:r>
            <a:endParaRPr lang="en-US" dirty="0">
              <a:solidFill>
                <a:schemeClr val="tx1"/>
              </a:solidFill>
              <a:ea typeface="ＭＳ Ｐゴシック" charset="0"/>
              <a:cs typeface="Lucida Grande" charset="0"/>
            </a:endParaRPr>
          </a:p>
          <a:p>
            <a:pPr marL="39688"/>
            <a:r>
              <a:rPr lang="en-US" sz="1800" dirty="0" smtClean="0">
                <a:solidFill>
                  <a:schemeClr val="tx1"/>
                </a:solidFill>
                <a:ea typeface="ＭＳ Ｐゴシック" charset="0"/>
                <a:cs typeface="Arial" charset="0"/>
              </a:rPr>
              <a:t>      a </a:t>
            </a:r>
            <a:r>
              <a:rPr lang="en-US" sz="1800" dirty="0">
                <a:solidFill>
                  <a:schemeClr val="tx1"/>
                </a:solidFill>
                <a:ea typeface="ＭＳ Ｐゴシック" charset="0"/>
                <a:cs typeface="Arial" charset="0"/>
              </a:rPr>
              <a:t>result of agent</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s own reasoning (</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I don</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t know enough to choose a </a:t>
            </a:r>
            <a:r>
              <a:rPr lang="en-US" sz="1800" dirty="0" smtClean="0">
                <a:solidFill>
                  <a:schemeClr val="tx1"/>
                </a:solidFill>
                <a:ea typeface="ＭＳ Ｐゴシック" charset="0"/>
                <a:cs typeface="Arial" charset="0"/>
              </a:rPr>
              <a:t>      </a:t>
            </a:r>
          </a:p>
          <a:p>
            <a:pPr marL="39688"/>
            <a:r>
              <a:rPr lang="en-US" sz="1800" dirty="0">
                <a:solidFill>
                  <a:schemeClr val="tx1"/>
                </a:solidFill>
                <a:ea typeface="ＭＳ Ｐゴシック" charset="0"/>
                <a:cs typeface="Arial" charset="0"/>
              </a:rPr>
              <a:t> </a:t>
            </a:r>
            <a:r>
              <a:rPr lang="en-US" sz="1800" dirty="0" smtClean="0">
                <a:solidFill>
                  <a:schemeClr val="tx1"/>
                </a:solidFill>
                <a:ea typeface="ＭＳ Ｐゴシック" charset="0"/>
                <a:cs typeface="Arial" charset="0"/>
              </a:rPr>
              <a:t>     course </a:t>
            </a:r>
            <a:r>
              <a:rPr lang="en-US" sz="1800" dirty="0">
                <a:solidFill>
                  <a:schemeClr val="tx1"/>
                </a:solidFill>
                <a:ea typeface="ＭＳ Ｐゴシック" charset="0"/>
                <a:cs typeface="Arial" charset="0"/>
              </a:rPr>
              <a:t>of action</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a:t>
            </a:r>
            <a:endParaRPr lang="en-US" dirty="0">
              <a:solidFill>
                <a:schemeClr val="tx1"/>
              </a:solidFill>
              <a:ea typeface="ＭＳ Ｐゴシック" charset="0"/>
              <a:cs typeface="Lucida Grande" charset="0"/>
            </a:endParaRPr>
          </a:p>
          <a:p>
            <a:pPr marL="325438" indent="-285750">
              <a:buFont typeface="Wingdings" charset="2"/>
              <a:buChar char="u"/>
            </a:pPr>
            <a:endParaRPr lang="en-US" sz="1800" dirty="0">
              <a:solidFill>
                <a:schemeClr val="tx1"/>
              </a:solidFill>
              <a:ea typeface="ＭＳ Ｐゴシック" charset="0"/>
              <a:cs typeface="Lucida Grande" charset="0"/>
            </a:endParaRPr>
          </a:p>
          <a:p>
            <a:pPr marL="325438" indent="-285750">
              <a:buClr>
                <a:srgbClr val="0612A3"/>
              </a:buClr>
              <a:buSzPct val="100000"/>
              <a:buFont typeface="Wingdings" charset="2"/>
              <a:buChar char="u"/>
            </a:pPr>
            <a:r>
              <a:rPr lang="en-US" sz="1800" dirty="0">
                <a:solidFill>
                  <a:schemeClr val="tx1"/>
                </a:solidFill>
                <a:ea typeface="ＭＳ Ｐゴシック" charset="0"/>
                <a:cs typeface="Arial" charset="0"/>
              </a:rPr>
              <a:t> The </a:t>
            </a:r>
            <a:r>
              <a:rPr lang="en-US" sz="1800" b="1" dirty="0">
                <a:solidFill>
                  <a:schemeClr val="tx1"/>
                </a:solidFill>
                <a:ea typeface="ＭＳ Ｐゴシック" charset="0"/>
                <a:cs typeface="Arial" charset="0"/>
              </a:rPr>
              <a:t>choice</a:t>
            </a:r>
            <a:r>
              <a:rPr lang="en-US" sz="1800" dirty="0">
                <a:solidFill>
                  <a:schemeClr val="tx1"/>
                </a:solidFill>
                <a:ea typeface="ＭＳ Ｐゴシック" charset="0"/>
                <a:cs typeface="Arial" charset="0"/>
              </a:rPr>
              <a:t> of goals to pursue at a given time (some parallelism is</a:t>
            </a:r>
            <a:br>
              <a:rPr lang="en-US" sz="1800" dirty="0">
                <a:solidFill>
                  <a:schemeClr val="tx1"/>
                </a:solidFill>
                <a:ea typeface="ＭＳ Ｐゴシック" charset="0"/>
                <a:cs typeface="Arial" charset="0"/>
              </a:rPr>
            </a:br>
            <a:r>
              <a:rPr lang="en-US" sz="1800" dirty="0">
                <a:solidFill>
                  <a:schemeClr val="tx1"/>
                </a:solidFill>
                <a:ea typeface="ＭＳ Ｐゴシック" charset="0"/>
                <a:cs typeface="Arial" charset="0"/>
              </a:rPr>
              <a:t> </a:t>
            </a:r>
            <a:r>
              <a:rPr lang="en-US" sz="1800" dirty="0" smtClean="0">
                <a:solidFill>
                  <a:schemeClr val="tx1"/>
                </a:solidFill>
                <a:ea typeface="ＭＳ Ｐゴシック" charset="0"/>
                <a:cs typeface="Arial" charset="0"/>
              </a:rPr>
              <a:t> simulated</a:t>
            </a:r>
            <a:r>
              <a:rPr lang="en-US" sz="1800" dirty="0">
                <a:solidFill>
                  <a:schemeClr val="tx1"/>
                </a:solidFill>
                <a:ea typeface="ＭＳ Ｐゴシック" charset="0"/>
                <a:cs typeface="Arial" charset="0"/>
              </a:rPr>
              <a:t>) depends on the extent and nature of the VP</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s knowledge  </a:t>
            </a:r>
            <a:endParaRPr lang="en-US" dirty="0">
              <a:solidFill>
                <a:schemeClr val="tx1"/>
              </a:solidFill>
              <a:ea typeface="ＭＳ Ｐゴシック" charset="0"/>
              <a:cs typeface="Lucida Grande" charset="0"/>
            </a:endParaRPr>
          </a:p>
          <a:p>
            <a:pPr marL="39688"/>
            <a:r>
              <a:rPr lang="en-US" sz="1800" dirty="0" smtClean="0">
                <a:solidFill>
                  <a:schemeClr val="tx1"/>
                </a:solidFill>
                <a:ea typeface="ＭＳ Ｐゴシック" charset="0"/>
                <a:cs typeface="Arial" charset="0"/>
              </a:rPr>
              <a:t>     </a:t>
            </a:r>
            <a:r>
              <a:rPr lang="en-US" sz="1800" dirty="0">
                <a:solidFill>
                  <a:schemeClr val="tx1"/>
                </a:solidFill>
                <a:ea typeface="ＭＳ Ｐゴシック" charset="0"/>
                <a:cs typeface="Arial" charset="0"/>
              </a:rPr>
              <a:t> </a:t>
            </a:r>
            <a:r>
              <a:rPr lang="en-US" sz="1800" dirty="0" smtClean="0">
                <a:solidFill>
                  <a:schemeClr val="tx1"/>
                </a:solidFill>
                <a:ea typeface="ＭＳ Ｐゴシック" charset="0"/>
                <a:cs typeface="Arial" charset="0"/>
              </a:rPr>
              <a:t>about </a:t>
            </a:r>
            <a:r>
              <a:rPr lang="en-US" sz="1800" dirty="0">
                <a:solidFill>
                  <a:schemeClr val="tx1"/>
                </a:solidFill>
                <a:ea typeface="ＭＳ Ｐゴシック" charset="0"/>
                <a:cs typeface="Arial" charset="0"/>
              </a:rPr>
              <a:t>the world, the contents of its memory of past events and its </a:t>
            </a:r>
          </a:p>
          <a:p>
            <a:pPr marL="39688"/>
            <a:r>
              <a:rPr lang="en-US" sz="1800" dirty="0" smtClean="0">
                <a:solidFill>
                  <a:schemeClr val="tx1"/>
                </a:solidFill>
                <a:ea typeface="ＭＳ Ｐゴシック" charset="0"/>
                <a:cs typeface="Arial" charset="0"/>
              </a:rPr>
              <a:t>      personality </a:t>
            </a:r>
            <a:r>
              <a:rPr lang="en-US" sz="1800" dirty="0">
                <a:solidFill>
                  <a:schemeClr val="tx1"/>
                </a:solidFill>
                <a:ea typeface="ＭＳ Ｐゴシック" charset="0"/>
                <a:cs typeface="Arial" charset="0"/>
              </a:rPr>
              <a:t>traits, beliefs about self and other agents, genetic </a:t>
            </a:r>
            <a:endParaRPr lang="en-US" dirty="0">
              <a:solidFill>
                <a:schemeClr val="tx1"/>
              </a:solidFill>
              <a:ea typeface="ＭＳ Ｐゴシック" charset="0"/>
              <a:cs typeface="Lucida Grande" charset="0"/>
            </a:endParaRPr>
          </a:p>
          <a:p>
            <a:pPr marL="39688"/>
            <a:r>
              <a:rPr lang="en-US" sz="1800" dirty="0" smtClean="0">
                <a:solidFill>
                  <a:schemeClr val="tx1"/>
                </a:solidFill>
                <a:ea typeface="ＭＳ Ｐゴシック" charset="0"/>
                <a:cs typeface="Arial" charset="0"/>
              </a:rPr>
              <a:t>      predispositions </a:t>
            </a:r>
            <a:r>
              <a:rPr lang="en-US" sz="1800" dirty="0">
                <a:solidFill>
                  <a:schemeClr val="tx1"/>
                </a:solidFill>
                <a:ea typeface="ＭＳ Ｐゴシック" charset="0"/>
                <a:cs typeface="Arial" charset="0"/>
              </a:rPr>
              <a:t>and physical and mental </a:t>
            </a:r>
            <a:r>
              <a:rPr lang="en-US" sz="1800" dirty="0" smtClean="0">
                <a:solidFill>
                  <a:schemeClr val="tx1"/>
                </a:solidFill>
                <a:ea typeface="ＭＳ Ｐゴシック" charset="0"/>
                <a:cs typeface="Arial" charset="0"/>
              </a:rPr>
              <a:t>states</a:t>
            </a:r>
            <a:endParaRPr lang="en-US" dirty="0" smtClean="0">
              <a:solidFill>
                <a:schemeClr val="tx1"/>
              </a:solidFill>
              <a:ea typeface="ＭＳ Ｐゴシック" charset="0"/>
              <a:cs typeface="Lucida Grande" charset="0"/>
            </a:endParaRPr>
          </a:p>
          <a:p>
            <a:pPr marL="39688"/>
            <a:endParaRPr lang="en-US" sz="1800" dirty="0">
              <a:solidFill>
                <a:schemeClr val="tx1"/>
              </a:solidFill>
              <a:ea typeface="ＭＳ Ｐゴシック" charset="0"/>
              <a:cs typeface="Lucida Grande" charset="0"/>
            </a:endParaRPr>
          </a:p>
          <a:p>
            <a:pPr marL="325438" indent="-285750">
              <a:buClr>
                <a:srgbClr val="0612A3"/>
              </a:buClr>
              <a:buSzPct val="100000"/>
              <a:buFont typeface="Wingdings" charset="2"/>
              <a:buChar char="u"/>
            </a:pPr>
            <a:r>
              <a:rPr lang="en-US" sz="1800" dirty="0">
                <a:solidFill>
                  <a:schemeClr val="tx1"/>
                </a:solidFill>
                <a:ea typeface="ＭＳ Ｐゴシック" charset="0"/>
                <a:cs typeface="Arial" charset="0"/>
              </a:rPr>
              <a:t> Different VPs have not only different personality profiles and beliefs but  </a:t>
            </a:r>
          </a:p>
          <a:p>
            <a:pPr marL="39688">
              <a:buClr>
                <a:srgbClr val="0612A3"/>
              </a:buClr>
              <a:buSzPct val="100000"/>
            </a:pPr>
            <a:r>
              <a:rPr lang="en-US" sz="1800" dirty="0" smtClean="0">
                <a:solidFill>
                  <a:schemeClr val="tx1"/>
                </a:solidFill>
                <a:ea typeface="ＭＳ Ｐゴシック" charset="0"/>
                <a:cs typeface="Arial" charset="0"/>
              </a:rPr>
              <a:t>      </a:t>
            </a:r>
            <a:r>
              <a:rPr lang="en-US" sz="1800" dirty="0">
                <a:solidFill>
                  <a:schemeClr val="tx1"/>
                </a:solidFill>
                <a:ea typeface="ＭＳ Ｐゴシック" charset="0"/>
                <a:cs typeface="Arial" charset="0"/>
              </a:rPr>
              <a:t>also different ontologies and fact repositories</a:t>
            </a:r>
          </a:p>
          <a:p>
            <a:pPr marL="325438" indent="-285750">
              <a:buFont typeface="Wingdings" charset="2"/>
              <a:buChar char="u"/>
            </a:pPr>
            <a:endParaRPr lang="en-US" sz="1800" dirty="0">
              <a:solidFill>
                <a:schemeClr val="tx1"/>
              </a:solidFill>
              <a:ea typeface="ＭＳ Ｐゴシック" charset="0"/>
              <a:cs typeface="Arial" charset="0"/>
            </a:endParaRPr>
          </a:p>
          <a:p>
            <a:pPr marL="325438" indent="-285750">
              <a:buClr>
                <a:srgbClr val="0612A3"/>
              </a:buClr>
              <a:buSzPct val="100000"/>
              <a:buFont typeface="Wingdings" charset="2"/>
              <a:buChar char="u"/>
            </a:pPr>
            <a:r>
              <a:rPr lang="en-US" sz="1800" dirty="0">
                <a:solidFill>
                  <a:schemeClr val="tx1"/>
                </a:solidFill>
                <a:ea typeface="ＭＳ Ｐゴシック" charset="0"/>
                <a:cs typeface="Arial" charset="0"/>
              </a:rPr>
              <a:t> The VP is designed to reason </a:t>
            </a:r>
            <a:r>
              <a:rPr lang="en-US" sz="1800" b="1" dirty="0">
                <a:solidFill>
                  <a:schemeClr val="tx1"/>
                </a:solidFill>
                <a:ea typeface="ＭＳ Ｐゴシック" charset="0"/>
                <a:cs typeface="Arial" charset="0"/>
              </a:rPr>
              <a:t>by analogy</a:t>
            </a:r>
            <a:r>
              <a:rPr lang="en-US" sz="1800" dirty="0">
                <a:solidFill>
                  <a:schemeClr val="tx1"/>
                </a:solidFill>
                <a:ea typeface="ＭＳ Ｐゴシック" charset="0"/>
                <a:cs typeface="Arial" charset="0"/>
              </a:rPr>
              <a:t>: each goal is associated with </a:t>
            </a:r>
            <a:endParaRPr lang="en-US" dirty="0">
              <a:solidFill>
                <a:schemeClr val="tx1"/>
              </a:solidFill>
              <a:ea typeface="ＭＳ Ｐゴシック" charset="0"/>
              <a:cs typeface="Lucida Grande" charset="0"/>
            </a:endParaRPr>
          </a:p>
          <a:p>
            <a:pPr marL="39688"/>
            <a:r>
              <a:rPr lang="en-US" sz="1800" dirty="0" smtClean="0">
                <a:solidFill>
                  <a:schemeClr val="tx1"/>
                </a:solidFill>
                <a:ea typeface="ＭＳ Ｐゴシック" charset="0"/>
                <a:cs typeface="Arial" charset="0"/>
              </a:rPr>
              <a:t>      a </a:t>
            </a:r>
            <a:r>
              <a:rPr lang="en-US" sz="1800" dirty="0">
                <a:solidFill>
                  <a:schemeClr val="tx1"/>
                </a:solidFill>
                <a:ea typeface="ＭＳ Ｐゴシック" charset="0"/>
                <a:cs typeface="Arial" charset="0"/>
              </a:rPr>
              <a:t>set of known plans; the current version does not include dynamic </a:t>
            </a:r>
          </a:p>
          <a:p>
            <a:pPr marL="39688"/>
            <a:r>
              <a:rPr lang="en-US" sz="1800" dirty="0" smtClean="0">
                <a:solidFill>
                  <a:schemeClr val="tx1"/>
                </a:solidFill>
                <a:ea typeface="ＭＳ Ｐゴシック" charset="0"/>
                <a:cs typeface="Arial" charset="0"/>
              </a:rPr>
              <a:t>      planning</a:t>
            </a:r>
            <a:r>
              <a:rPr lang="en-US" sz="1800" dirty="0">
                <a:solidFill>
                  <a:schemeClr val="tx1"/>
                </a:solidFill>
                <a:ea typeface="ＭＳ Ｐゴシック" charset="0"/>
                <a:cs typeface="Arial" charset="0"/>
              </a:rPr>
              <a:t/>
            </a:r>
            <a:br>
              <a:rPr lang="en-US" sz="1800" dirty="0">
                <a:solidFill>
                  <a:schemeClr val="tx1"/>
                </a:solidFill>
                <a:ea typeface="ＭＳ Ｐゴシック" charset="0"/>
                <a:cs typeface="Arial" charset="0"/>
              </a:rPr>
            </a:br>
            <a:endParaRPr lang="en-US" sz="1800" dirty="0">
              <a:solidFill>
                <a:schemeClr val="tx1"/>
              </a:solidFill>
              <a:ea typeface="ＭＳ Ｐゴシック" charset="0"/>
              <a:cs typeface="Arial" charset="0"/>
            </a:endParaRPr>
          </a:p>
        </p:txBody>
      </p:sp>
    </p:spTree>
    <p:extLst>
      <p:ext uri="{BB962C8B-B14F-4D97-AF65-F5344CB8AC3E}">
        <p14:creationId xmlns:p14="http://schemas.microsoft.com/office/powerpoint/2010/main" val="848687634"/>
      </p:ext>
    </p:extLst>
  </p:cSld>
  <p:clrMapOvr>
    <a:masterClrMapping/>
  </p:clrMapOvr>
  <p:transition xmlns:p14="http://schemas.microsoft.com/office/powerpoint/2010/mai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1"/>
          <p:cNvSpPr>
            <a:spLocks noGrp="1" noChangeArrowheads="1"/>
          </p:cNvSpPr>
          <p:nvPr>
            <p:ph type="body" idx="1"/>
          </p:nvPr>
        </p:nvSpPr>
        <p:spPr>
          <a:xfrm>
            <a:off x="177800" y="787400"/>
            <a:ext cx="8775700" cy="5270500"/>
          </a:xfrm>
        </p:spPr>
        <p:txBody>
          <a:bodyPr rIns="457200"/>
          <a:lstStyle/>
          <a:p>
            <a:pPr marL="0" indent="0" algn="just" eaLnBrk="1" hangingPunct="1">
              <a:buFont typeface="Arial" charset="0"/>
              <a:buNone/>
              <a:tabLst>
                <a:tab pos="127000" algn="l"/>
                <a:tab pos="127000" algn="l"/>
                <a:tab pos="127000" algn="l"/>
                <a:tab pos="685800" algn="l"/>
                <a:tab pos="127000" algn="l"/>
                <a:tab pos="685800" algn="l"/>
                <a:tab pos="127000" algn="l"/>
                <a:tab pos="685800" algn="l"/>
                <a:tab pos="127000" algn="l"/>
                <a:tab pos="685800" algn="l"/>
                <a:tab pos="127000" algn="l"/>
                <a:tab pos="685800" algn="l"/>
              </a:tabLst>
              <a:defRPr/>
            </a:pPr>
            <a:r>
              <a:rPr lang="en-US" sz="2400" smtClean="0">
                <a:solidFill>
                  <a:srgbClr val="002D99"/>
                </a:solidFill>
              </a:rPr>
              <a:t>When </a:t>
            </a:r>
            <a:r>
              <a:rPr lang="en-US" sz="2400" smtClean="0">
                <a:solidFill>
                  <a:srgbClr val="A40800"/>
                </a:solidFill>
              </a:rPr>
              <a:t>making decisions</a:t>
            </a:r>
            <a:r>
              <a:rPr lang="en-US" sz="2400" smtClean="0">
                <a:solidFill>
                  <a:srgbClr val="002D99"/>
                </a:solidFill>
              </a:rPr>
              <a:t> about its health care, the VP makes use of the following types of features:</a:t>
            </a:r>
          </a:p>
          <a:p>
            <a:pPr marL="0" indent="0" algn="just" eaLnBrk="1" hangingPunct="1">
              <a:buFont typeface="Arial" charset="0"/>
              <a:buNone/>
              <a:tabLst>
                <a:tab pos="127000" algn="l"/>
                <a:tab pos="127000" algn="l"/>
                <a:tab pos="127000" algn="l"/>
                <a:tab pos="685800" algn="l"/>
                <a:tab pos="127000" algn="l"/>
                <a:tab pos="685800" algn="l"/>
                <a:tab pos="127000" algn="l"/>
                <a:tab pos="685800" algn="l"/>
                <a:tab pos="127000" algn="l"/>
                <a:tab pos="685800" algn="l"/>
                <a:tab pos="127000" algn="l"/>
                <a:tab pos="685800" algn="l"/>
              </a:tabLst>
              <a:defRPr/>
            </a:pPr>
            <a:endParaRPr lang="en-US" sz="1800" smtClean="0">
              <a:solidFill>
                <a:srgbClr val="002D99"/>
              </a:solidFill>
            </a:endParaRPr>
          </a:p>
          <a:p>
            <a:pPr marL="0" indent="0" algn="just" eaLnBrk="1" hangingPunct="1">
              <a:spcBef>
                <a:spcPts val="300"/>
              </a:spcBef>
              <a:buFont typeface="Arial" charset="0"/>
              <a:buNone/>
              <a:tabLst>
                <a:tab pos="127000" algn="l"/>
                <a:tab pos="127000" algn="l"/>
                <a:tab pos="127000" algn="l"/>
                <a:tab pos="685800" algn="l"/>
                <a:tab pos="127000" algn="l"/>
                <a:tab pos="685800" algn="l"/>
                <a:tab pos="127000" algn="l"/>
                <a:tab pos="685800" algn="l"/>
                <a:tab pos="127000" algn="l"/>
                <a:tab pos="685800" algn="l"/>
                <a:tab pos="127000" algn="l"/>
                <a:tab pos="685800" algn="l"/>
              </a:tabLst>
              <a:defRPr/>
            </a:pPr>
            <a:r>
              <a:rPr lang="en-US" sz="1800" smtClean="0">
                <a:solidFill>
                  <a:srgbClr val="002D99"/>
                </a:solidFill>
              </a:rPr>
              <a:t>(a)	its physiological state, e.g., the </a:t>
            </a:r>
            <a:r>
              <a:rPr lang="en-US" sz="1800" b="1" smtClean="0">
                <a:solidFill>
                  <a:srgbClr val="002D99"/>
                </a:solidFill>
              </a:rPr>
              <a:t>intensity</a:t>
            </a:r>
            <a:r>
              <a:rPr lang="en-US" sz="1800" smtClean="0">
                <a:solidFill>
                  <a:srgbClr val="002D99"/>
                </a:solidFill>
              </a:rPr>
              <a:t> and</a:t>
            </a:r>
            <a:r>
              <a:rPr lang="en-US" sz="1800" b="1" i="1" smtClean="0">
                <a:solidFill>
                  <a:srgbClr val="002D99"/>
                </a:solidFill>
              </a:rPr>
              <a:t> </a:t>
            </a:r>
            <a:r>
              <a:rPr lang="en-US" sz="1800" b="1" smtClean="0">
                <a:solidFill>
                  <a:srgbClr val="002D99"/>
                </a:solidFill>
              </a:rPr>
              <a:t>frequency</a:t>
            </a:r>
            <a:r>
              <a:rPr lang="en-US" sz="1800" smtClean="0">
                <a:solidFill>
                  <a:srgbClr val="002D99"/>
                </a:solidFill>
              </a:rPr>
              <a:t> of symptoms </a:t>
            </a:r>
          </a:p>
          <a:p>
            <a:pPr marL="0" indent="0" algn="just" eaLnBrk="1" hangingPunct="1">
              <a:spcBef>
                <a:spcPts val="300"/>
              </a:spcBef>
              <a:buFont typeface="Arial" charset="0"/>
              <a:buNone/>
              <a:tabLst>
                <a:tab pos="127000" algn="l"/>
                <a:tab pos="127000" algn="l"/>
                <a:tab pos="127000" algn="l"/>
                <a:tab pos="685800" algn="l"/>
                <a:tab pos="127000" algn="l"/>
                <a:tab pos="685800" algn="l"/>
                <a:tab pos="127000" algn="l"/>
                <a:tab pos="685800" algn="l"/>
                <a:tab pos="127000" algn="l"/>
                <a:tab pos="685800" algn="l"/>
                <a:tab pos="127000" algn="l"/>
                <a:tab pos="685800" algn="l"/>
              </a:tabLst>
              <a:defRPr/>
            </a:pPr>
            <a:r>
              <a:rPr lang="en-US" sz="1800" smtClean="0">
                <a:solidFill>
                  <a:srgbClr val="002D99"/>
                </a:solidFill>
              </a:rPr>
              <a:t>(b)	certain character traits: </a:t>
            </a:r>
            <a:r>
              <a:rPr lang="en-US" sz="1800" b="1" smtClean="0">
                <a:solidFill>
                  <a:srgbClr val="002D99"/>
                </a:solidFill>
              </a:rPr>
              <a:t>trust, suggestibility</a:t>
            </a:r>
            <a:r>
              <a:rPr lang="en-US" sz="1800" smtClean="0">
                <a:solidFill>
                  <a:srgbClr val="002D99"/>
                </a:solidFill>
              </a:rPr>
              <a:t> and </a:t>
            </a:r>
            <a:r>
              <a:rPr lang="en-US" sz="1800" b="1" smtClean="0">
                <a:solidFill>
                  <a:srgbClr val="002D99"/>
                </a:solidFill>
              </a:rPr>
              <a:t>courage</a:t>
            </a:r>
            <a:endParaRPr lang="en-US" sz="1800" smtClean="0">
              <a:solidFill>
                <a:srgbClr val="002D99"/>
              </a:solidFill>
            </a:endParaRPr>
          </a:p>
          <a:p>
            <a:pPr marL="0" indent="0" algn="just" eaLnBrk="1" hangingPunct="1">
              <a:spcBef>
                <a:spcPts val="300"/>
              </a:spcBef>
              <a:buFont typeface="Arial" charset="0"/>
              <a:buNone/>
              <a:tabLst>
                <a:tab pos="127000" algn="l"/>
                <a:tab pos="127000" algn="l"/>
                <a:tab pos="127000" algn="l"/>
                <a:tab pos="685800" algn="l"/>
                <a:tab pos="127000" algn="l"/>
                <a:tab pos="685800" algn="l"/>
                <a:tab pos="127000" algn="l"/>
                <a:tab pos="685800" algn="l"/>
                <a:tab pos="127000" algn="l"/>
                <a:tab pos="685800" algn="l"/>
                <a:tab pos="127000" algn="l"/>
                <a:tab pos="685800" algn="l"/>
              </a:tabLst>
              <a:defRPr/>
            </a:pPr>
            <a:r>
              <a:rPr lang="en-US" sz="1800" smtClean="0">
                <a:solidFill>
                  <a:srgbClr val="002D99"/>
                </a:solidFill>
              </a:rPr>
              <a:t>(c)	certain physiological traits: </a:t>
            </a:r>
            <a:r>
              <a:rPr lang="en-US" sz="1800" b="1" smtClean="0">
                <a:solidFill>
                  <a:srgbClr val="002D99"/>
                </a:solidFill>
              </a:rPr>
              <a:t>physiological-resistance</a:t>
            </a:r>
            <a:r>
              <a:rPr lang="en-US" sz="1800" smtClean="0">
                <a:solidFill>
                  <a:srgbClr val="002D99"/>
                </a:solidFill>
              </a:rPr>
              <a:t> (e.g., how well the VP tolerates chemotherapy),</a:t>
            </a:r>
            <a:r>
              <a:rPr lang="en-US" sz="1800" b="1" smtClean="0">
                <a:solidFill>
                  <a:srgbClr val="002D99"/>
                </a:solidFill>
              </a:rPr>
              <a:t> pain-threshold</a:t>
            </a:r>
            <a:r>
              <a:rPr lang="en-US" sz="1800" smtClean="0">
                <a:solidFill>
                  <a:srgbClr val="002D99"/>
                </a:solidFill>
              </a:rPr>
              <a:t> </a:t>
            </a:r>
            <a:r>
              <a:rPr lang="en-US" sz="1800" b="1" smtClean="0">
                <a:solidFill>
                  <a:srgbClr val="002D99"/>
                </a:solidFill>
              </a:rPr>
              <a:t> </a:t>
            </a:r>
            <a:r>
              <a:rPr lang="en-US" sz="1800" smtClean="0">
                <a:solidFill>
                  <a:srgbClr val="002D99"/>
                </a:solidFill>
              </a:rPr>
              <a:t>(how much pain the VP can tolerate) and the </a:t>
            </a:r>
            <a:r>
              <a:rPr lang="en-US" sz="1800" b="1" smtClean="0">
                <a:solidFill>
                  <a:srgbClr val="002D99"/>
                </a:solidFill>
              </a:rPr>
              <a:t>ability-to-tolerate-symptoms</a:t>
            </a:r>
            <a:r>
              <a:rPr lang="en-US" sz="1800" smtClean="0">
                <a:solidFill>
                  <a:srgbClr val="002D99"/>
                </a:solidFill>
              </a:rPr>
              <a:t> (how intense or frequent symptoms have to be before the VP feels the need to do something about them)</a:t>
            </a:r>
          </a:p>
          <a:p>
            <a:pPr marL="0" indent="0" algn="just" eaLnBrk="1" hangingPunct="1">
              <a:spcBef>
                <a:spcPts val="300"/>
              </a:spcBef>
              <a:buFont typeface="Arial" charset="0"/>
              <a:buNone/>
              <a:tabLst>
                <a:tab pos="127000" algn="l"/>
                <a:tab pos="127000" algn="l"/>
                <a:tab pos="127000" algn="l"/>
                <a:tab pos="685800" algn="l"/>
                <a:tab pos="127000" algn="l"/>
                <a:tab pos="685800" algn="l"/>
                <a:tab pos="127000" algn="l"/>
                <a:tab pos="685800" algn="l"/>
                <a:tab pos="127000" algn="l"/>
                <a:tab pos="685800" algn="l"/>
                <a:tab pos="127000" algn="l"/>
                <a:tab pos="685800" algn="l"/>
              </a:tabLst>
              <a:defRPr/>
            </a:pPr>
            <a:r>
              <a:rPr lang="en-US" sz="1800" smtClean="0">
                <a:solidFill>
                  <a:srgbClr val="002D99"/>
                </a:solidFill>
              </a:rPr>
              <a:t>(d)	certain properties of tests and procedures: </a:t>
            </a:r>
            <a:r>
              <a:rPr lang="en-US" sz="1800" b="1" smtClean="0">
                <a:solidFill>
                  <a:srgbClr val="002D99"/>
                </a:solidFill>
              </a:rPr>
              <a:t>pain, unpleasantness, risk</a:t>
            </a:r>
            <a:r>
              <a:rPr lang="en-US" sz="1800" smtClean="0">
                <a:solidFill>
                  <a:srgbClr val="002D99"/>
                </a:solidFill>
              </a:rPr>
              <a:t> and </a:t>
            </a:r>
            <a:r>
              <a:rPr lang="en-US" sz="1800" b="1" smtClean="0">
                <a:solidFill>
                  <a:srgbClr val="002D99"/>
                </a:solidFill>
              </a:rPr>
              <a:t>effectiveness</a:t>
            </a:r>
            <a:r>
              <a:rPr lang="en-US" sz="1800" smtClean="0">
                <a:solidFill>
                  <a:srgbClr val="002D99"/>
                </a:solidFill>
              </a:rPr>
              <a:t>. Pain and unpleasantness are, together, considered typical side effects when viewed at the population level; the VP</a:t>
            </a:r>
            <a:r>
              <a:rPr lang="ja-JP" altLang="en-US" sz="1800" smtClean="0">
                <a:solidFill>
                  <a:srgbClr val="002D99"/>
                </a:solidFill>
                <a:latin typeface="Arial"/>
              </a:rPr>
              <a:t>’</a:t>
            </a:r>
            <a:r>
              <a:rPr lang="en-US" sz="1800" smtClean="0">
                <a:solidFill>
                  <a:srgbClr val="002D99"/>
                </a:solidFill>
              </a:rPr>
              <a:t>s personal individual experience of them is described below.</a:t>
            </a:r>
          </a:p>
          <a:p>
            <a:pPr marL="0" indent="0" algn="just" eaLnBrk="1" hangingPunct="1">
              <a:spcBef>
                <a:spcPts val="300"/>
              </a:spcBef>
              <a:buFont typeface="Arial" charset="0"/>
              <a:buNone/>
              <a:tabLst>
                <a:tab pos="127000" algn="l"/>
                <a:tab pos="127000" algn="l"/>
                <a:tab pos="127000" algn="l"/>
                <a:tab pos="685800" algn="l"/>
                <a:tab pos="127000" algn="l"/>
                <a:tab pos="685800" algn="l"/>
                <a:tab pos="127000" algn="l"/>
                <a:tab pos="685800" algn="l"/>
                <a:tab pos="127000" algn="l"/>
                <a:tab pos="685800" algn="l"/>
                <a:tab pos="127000" algn="l"/>
                <a:tab pos="685800" algn="l"/>
              </a:tabLst>
              <a:defRPr/>
            </a:pPr>
            <a:r>
              <a:rPr lang="en-US" sz="1800" smtClean="0">
                <a:solidFill>
                  <a:srgbClr val="002D99"/>
                </a:solidFill>
              </a:rPr>
              <a:t>(e)	two time-related properties: the </a:t>
            </a:r>
            <a:r>
              <a:rPr lang="en-US" sz="1800" b="1" smtClean="0">
                <a:solidFill>
                  <a:srgbClr val="002D99"/>
                </a:solidFill>
              </a:rPr>
              <a:t>follow-up-date</a:t>
            </a:r>
            <a:r>
              <a:rPr lang="en-US" sz="1800" smtClean="0">
                <a:solidFill>
                  <a:srgbClr val="002D99"/>
                </a:solidFill>
              </a:rPr>
              <a:t>, i.e., the time the doctor told the patient to come for a follow-up, and the </a:t>
            </a:r>
            <a:r>
              <a:rPr lang="en-US" sz="1800" b="1" smtClean="0">
                <a:solidFill>
                  <a:srgbClr val="002D99"/>
                </a:solidFill>
              </a:rPr>
              <a:t>current-time</a:t>
            </a:r>
            <a:r>
              <a:rPr lang="en-US" sz="1800" smtClean="0">
                <a:solidFill>
                  <a:srgbClr val="002D99"/>
                </a:solidFill>
              </a:rPr>
              <a:t> of the given interaction.</a:t>
            </a:r>
          </a:p>
        </p:txBody>
      </p:sp>
    </p:spTree>
    <p:extLst>
      <p:ext uri="{BB962C8B-B14F-4D97-AF65-F5344CB8AC3E}">
        <p14:creationId xmlns:p14="http://schemas.microsoft.com/office/powerpoint/2010/main" val="1172300772"/>
      </p:ext>
    </p:extLst>
  </p:cSld>
  <p:clrMapOvr>
    <a:masterClrMapping/>
  </p:clrMapOvr>
  <p:transition xmlns:p14="http://schemas.microsoft.com/office/powerpoint/2010/mai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p:cNvSpPr>
            <a:spLocks/>
          </p:cNvSpPr>
          <p:nvPr/>
        </p:nvSpPr>
        <p:spPr bwMode="auto">
          <a:xfrm>
            <a:off x="304800" y="2286000"/>
            <a:ext cx="85217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r>
              <a:rPr lang="en-US" sz="2400" dirty="0">
                <a:solidFill>
                  <a:schemeClr val="tx1"/>
                </a:solidFill>
                <a:ea typeface="ＭＳ Ｐゴシック" charset="0"/>
              </a:rPr>
              <a:t>We have implemented two approaches to decision making:</a:t>
            </a:r>
          </a:p>
          <a:p>
            <a:pPr marL="39688"/>
            <a:endParaRPr lang="en-US" sz="2400" dirty="0">
              <a:solidFill>
                <a:schemeClr val="tx1"/>
              </a:solidFill>
              <a:ea typeface="ＭＳ Ｐゴシック" charset="0"/>
            </a:endParaRPr>
          </a:p>
          <a:p>
            <a:pPr marL="39688">
              <a:buFontTx/>
              <a:buChar char="•"/>
            </a:pPr>
            <a:r>
              <a:rPr lang="en-US" sz="2400" dirty="0">
                <a:solidFill>
                  <a:schemeClr val="tx1"/>
                </a:solidFill>
                <a:ea typeface="ＭＳ Ｐゴシック" charset="0"/>
              </a:rPr>
              <a:t> Rule based</a:t>
            </a:r>
          </a:p>
          <a:p>
            <a:pPr marL="39688">
              <a:buFontTx/>
              <a:buChar char="•"/>
            </a:pPr>
            <a:r>
              <a:rPr lang="en-US" sz="2400" dirty="0">
                <a:solidFill>
                  <a:schemeClr val="tx1"/>
                </a:solidFill>
                <a:ea typeface="ＭＳ Ｐゴシック" charset="0"/>
              </a:rPr>
              <a:t> Statistical, based on Bayesian networks created using</a:t>
            </a:r>
          </a:p>
          <a:p>
            <a:pPr marL="39688"/>
            <a:r>
              <a:rPr lang="en-US" sz="2400" dirty="0">
                <a:solidFill>
                  <a:schemeClr val="tx1"/>
                </a:solidFill>
                <a:ea typeface="ＭＳ Ｐゴシック" charset="0"/>
              </a:rPr>
              <a:t>  influence diagrams</a:t>
            </a:r>
          </a:p>
        </p:txBody>
      </p:sp>
    </p:spTree>
    <p:extLst>
      <p:ext uri="{BB962C8B-B14F-4D97-AF65-F5344CB8AC3E}">
        <p14:creationId xmlns:p14="http://schemas.microsoft.com/office/powerpoint/2010/main" val="219541272"/>
      </p:ext>
    </p:extLst>
  </p:cSld>
  <p:clrMapOvr>
    <a:masterClrMapping/>
  </p:clrMapOvr>
  <p:transition xmlns:p14="http://schemas.microsoft.com/office/powerpoint/2010/mai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p:cNvSpPr>
          <p:nvPr/>
        </p:nvSpPr>
        <p:spPr bwMode="auto">
          <a:xfrm>
            <a:off x="1397000" y="1878013"/>
            <a:ext cx="48990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wrap="none" lIns="0" tIns="0" rIns="40639" bIns="0">
            <a:spAutoFit/>
          </a:bodyPr>
          <a:lstStyle/>
          <a:p>
            <a:pPr marL="39688"/>
            <a:r>
              <a:rPr lang="en-US" sz="2400">
                <a:solidFill>
                  <a:schemeClr val="tx1"/>
                </a:solidFill>
                <a:ea typeface="ＭＳ Ｐゴシック" charset="0"/>
                <a:cs typeface="Arial" charset="0"/>
              </a:rPr>
              <a:t>Learning concepts and lexical units</a:t>
            </a:r>
          </a:p>
          <a:p>
            <a:pPr marL="39688"/>
            <a:endParaRPr lang="en-US" sz="2800">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Learning by being told</a:t>
            </a:r>
          </a:p>
          <a:p>
            <a:pPr marL="39688"/>
            <a:endParaRPr lang="en-US" sz="2000">
              <a:solidFill>
                <a:schemeClr val="tx1"/>
              </a:solidFill>
              <a:ea typeface="ＭＳ Ｐゴシック" charset="0"/>
              <a:cs typeface="Arial" charset="0"/>
            </a:endParaRPr>
          </a:p>
          <a:p>
            <a:pPr marL="39688"/>
            <a:r>
              <a:rPr lang="en-US" sz="2000">
                <a:solidFill>
                  <a:schemeClr val="tx1"/>
                </a:solidFill>
                <a:ea typeface="ＭＳ Ｐゴシック" charset="0"/>
                <a:cs typeface="Arial" charset="0"/>
              </a:rPr>
              <a:t>Learning by reading</a:t>
            </a:r>
          </a:p>
          <a:p>
            <a:pPr marL="39688"/>
            <a:endParaRPr lang="en-US" sz="2000">
              <a:solidFill>
                <a:schemeClr val="tx1"/>
              </a:solidFill>
              <a:ea typeface="ＭＳ Ｐゴシック" charset="0"/>
              <a:cs typeface="Arial" charset="0"/>
            </a:endParaRPr>
          </a:p>
          <a:p>
            <a:pPr marL="39688"/>
            <a:r>
              <a:rPr lang="en-US" sz="2000">
                <a:solidFill>
                  <a:schemeClr val="tx1"/>
                </a:solidFill>
                <a:ea typeface="ＭＳ Ｐゴシック" charset="0"/>
                <a:cs typeface="Arial" charset="0"/>
              </a:rPr>
              <a:t>Learning by experience</a:t>
            </a:r>
          </a:p>
          <a:p>
            <a:pPr marL="39688"/>
            <a:endParaRPr lang="en-US" sz="2000">
              <a:solidFill>
                <a:schemeClr val="tx1"/>
              </a:solidFill>
              <a:ea typeface="ＭＳ Ｐゴシック" charset="0"/>
              <a:cs typeface="Arial" charset="0"/>
            </a:endParaRPr>
          </a:p>
          <a:p>
            <a:pPr marL="39688"/>
            <a:r>
              <a:rPr lang="en-US" sz="2000">
                <a:solidFill>
                  <a:schemeClr val="tx1"/>
                </a:solidFill>
                <a:ea typeface="ＭＳ Ｐゴシック" charset="0"/>
                <a:cs typeface="Arial" charset="0"/>
              </a:rPr>
              <a:t>Learning by reasoning</a:t>
            </a:r>
          </a:p>
        </p:txBody>
      </p:sp>
    </p:spTree>
    <p:extLst>
      <p:ext uri="{BB962C8B-B14F-4D97-AF65-F5344CB8AC3E}">
        <p14:creationId xmlns:p14="http://schemas.microsoft.com/office/powerpoint/2010/main" val="567018176"/>
      </p:ext>
    </p:extLst>
  </p:cSld>
  <p:clrMapOvr>
    <a:masterClrMapping/>
  </p:clrMapOvr>
  <p:transition xmlns:p14="http://schemas.microsoft.com/office/powerpoint/2010/mai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p:cNvSpPr>
          <p:nvPr/>
        </p:nvSpPr>
        <p:spPr bwMode="auto">
          <a:xfrm>
            <a:off x="381000" y="457200"/>
            <a:ext cx="8531225" cy="547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wrap="none" lIns="0" tIns="0" rIns="40639" bIns="0">
            <a:spAutoFit/>
          </a:bodyPr>
          <a:lstStyle/>
          <a:p>
            <a:pPr marL="39688"/>
            <a:r>
              <a:rPr lang="en-US" sz="2400">
                <a:solidFill>
                  <a:schemeClr val="tx1"/>
                </a:solidFill>
                <a:ea typeface="ＭＳ Ｐゴシック" charset="0"/>
                <a:cs typeface="Arial" charset="0"/>
              </a:rPr>
              <a:t>Learning by being told</a:t>
            </a:r>
          </a:p>
          <a:p>
            <a:pPr marL="39688"/>
            <a:endParaRPr lang="en-US" sz="2400" b="1">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The user may diagnose the agent with a disease about which the </a:t>
            </a:r>
            <a:endParaRPr lang="en-US">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VP </a:t>
            </a:r>
            <a:r>
              <a:rPr lang="en-US" sz="2000" b="1">
                <a:solidFill>
                  <a:schemeClr val="tx1"/>
                </a:solidFill>
                <a:ea typeface="ＭＳ Ｐゴシック" charset="0"/>
                <a:cs typeface="Arial" charset="0"/>
              </a:rPr>
              <a:t>knows nothing</a:t>
            </a:r>
            <a:r>
              <a:rPr lang="en-US" sz="2000">
                <a:solidFill>
                  <a:schemeClr val="tx1"/>
                </a:solidFill>
                <a:ea typeface="ＭＳ Ｐゴシック" charset="0"/>
                <a:cs typeface="Arial" charset="0"/>
              </a:rPr>
              <a:t> other that it is a disease.</a:t>
            </a:r>
            <a:endParaRPr lang="en-US">
              <a:solidFill>
                <a:schemeClr val="tx1"/>
              </a:solidFill>
              <a:ea typeface="ＭＳ Ｐゴシック" charset="0"/>
              <a:cs typeface="Lucida Grande" charset="0"/>
            </a:endParaRPr>
          </a:p>
          <a:p>
            <a:pPr marL="39688"/>
            <a:endParaRPr lang="en-US" sz="2000">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The user may proceed to </a:t>
            </a:r>
            <a:r>
              <a:rPr lang="en-US" sz="2000" b="1">
                <a:solidFill>
                  <a:schemeClr val="tx1"/>
                </a:solidFill>
                <a:ea typeface="ＭＳ Ｐゴシック" charset="0"/>
                <a:cs typeface="Arial" charset="0"/>
              </a:rPr>
              <a:t>describe properties</a:t>
            </a:r>
            <a:r>
              <a:rPr lang="en-US" sz="2000">
                <a:solidFill>
                  <a:schemeClr val="tx1"/>
                </a:solidFill>
                <a:ea typeface="ＭＳ Ｐゴシック" charset="0"/>
                <a:cs typeface="Arial" charset="0"/>
              </a:rPr>
              <a:t> of the disease, in English; </a:t>
            </a:r>
            <a:endParaRPr lang="en-US">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alternatively, the VP may ask the user </a:t>
            </a:r>
            <a:r>
              <a:rPr lang="en-US" sz="2000" b="1">
                <a:solidFill>
                  <a:schemeClr val="tx1"/>
                </a:solidFill>
                <a:ea typeface="ＭＳ Ｐゴシック" charset="0"/>
                <a:cs typeface="Arial" charset="0"/>
              </a:rPr>
              <a:t>questions</a:t>
            </a:r>
            <a:r>
              <a:rPr lang="en-US" sz="2000">
                <a:solidFill>
                  <a:schemeClr val="tx1"/>
                </a:solidFill>
                <a:ea typeface="ＭＳ Ｐゴシック" charset="0"/>
                <a:cs typeface="Arial" charset="0"/>
              </a:rPr>
              <a:t> about various properties </a:t>
            </a:r>
            <a:endParaRPr lang="en-US">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of the disease (the inventory of properties will be available from an </a:t>
            </a:r>
            <a:endParaRPr lang="en-US">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ancestor, the DISEASE concept).</a:t>
            </a:r>
            <a:endParaRPr lang="en-US">
              <a:solidFill>
                <a:schemeClr val="tx1"/>
              </a:solidFill>
              <a:ea typeface="ＭＳ Ｐゴシック" charset="0"/>
              <a:cs typeface="Lucida Grande" charset="0"/>
            </a:endParaRPr>
          </a:p>
          <a:p>
            <a:pPr marL="39688"/>
            <a:endParaRPr lang="en-US" sz="2000">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The VP will have to </a:t>
            </a:r>
            <a:r>
              <a:rPr lang="en-US" sz="2000" b="1">
                <a:solidFill>
                  <a:schemeClr val="tx1"/>
                </a:solidFill>
                <a:ea typeface="ＭＳ Ｐゴシック" charset="0"/>
                <a:cs typeface="Arial" charset="0"/>
              </a:rPr>
              <a:t>understand</a:t>
            </a:r>
            <a:r>
              <a:rPr lang="en-US" sz="2000">
                <a:solidFill>
                  <a:schemeClr val="tx1"/>
                </a:solidFill>
                <a:ea typeface="ＭＳ Ｐゴシック" charset="0"/>
                <a:cs typeface="Arial" charset="0"/>
              </a:rPr>
              <a:t> the text of the user</a:t>
            </a:r>
            <a:r>
              <a:rPr lang="ja-JP" altLang="en-US" sz="2000">
                <a:solidFill>
                  <a:schemeClr val="tx1"/>
                </a:solidFill>
                <a:latin typeface="Arial"/>
                <a:ea typeface="ＭＳ Ｐゴシック" charset="0"/>
                <a:cs typeface="Arial" charset="0"/>
              </a:rPr>
              <a:t>’</a:t>
            </a:r>
            <a:r>
              <a:rPr lang="en-US" sz="2000">
                <a:solidFill>
                  <a:schemeClr val="tx1"/>
                </a:solidFill>
                <a:ea typeface="ＭＳ Ｐゴシック" charset="0"/>
                <a:cs typeface="Arial" charset="0"/>
              </a:rPr>
              <a:t>s dialog turn, </a:t>
            </a:r>
            <a:endParaRPr lang="en-US">
              <a:solidFill>
                <a:schemeClr val="tx1"/>
              </a:solidFill>
              <a:ea typeface="ＭＳ Ｐゴシック" charset="0"/>
              <a:cs typeface="Lucida Grande" charset="0"/>
            </a:endParaRPr>
          </a:p>
          <a:p>
            <a:pPr marL="39688"/>
            <a:r>
              <a:rPr lang="en-US" sz="2000" b="1">
                <a:solidFill>
                  <a:schemeClr val="tx1"/>
                </a:solidFill>
                <a:ea typeface="ＭＳ Ｐゴシック" charset="0"/>
                <a:cs typeface="Arial" charset="0"/>
              </a:rPr>
              <a:t>extract</a:t>
            </a:r>
            <a:r>
              <a:rPr lang="en-US" sz="2000">
                <a:solidFill>
                  <a:schemeClr val="tx1"/>
                </a:solidFill>
                <a:ea typeface="ＭＳ Ｐゴシック" charset="0"/>
                <a:cs typeface="Arial" charset="0"/>
              </a:rPr>
              <a:t> from the TMR the filler or fillers of the property or properties </a:t>
            </a:r>
            <a:endParaRPr lang="en-US">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in question and </a:t>
            </a:r>
            <a:r>
              <a:rPr lang="en-US" sz="2000" b="1">
                <a:solidFill>
                  <a:schemeClr val="tx1"/>
                </a:solidFill>
                <a:ea typeface="ＭＳ Ｐゴシック" charset="0"/>
                <a:cs typeface="Arial" charset="0"/>
              </a:rPr>
              <a:t>fill</a:t>
            </a:r>
            <a:r>
              <a:rPr lang="en-US" sz="2000">
                <a:solidFill>
                  <a:schemeClr val="tx1"/>
                </a:solidFill>
                <a:ea typeface="ＭＳ Ｐゴシック" charset="0"/>
                <a:cs typeface="Arial" charset="0"/>
              </a:rPr>
              <a:t> (or modify an existing filler of) an appropriate property </a:t>
            </a:r>
            <a:endParaRPr lang="en-US">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of the concept in question with the newly learned knowledge.</a:t>
            </a:r>
          </a:p>
          <a:p>
            <a:pPr marL="39688"/>
            <a:endParaRPr lang="en-US" sz="2000">
              <a:solidFill>
                <a:schemeClr val="tx1"/>
              </a:solidFill>
              <a:ea typeface="ＭＳ Ｐゴシック" charset="0"/>
              <a:cs typeface="Arial" charset="0"/>
            </a:endParaRPr>
          </a:p>
          <a:p>
            <a:pPr marL="39688"/>
            <a:r>
              <a:rPr lang="en-US" sz="2000">
                <a:solidFill>
                  <a:schemeClr val="tx1"/>
                </a:solidFill>
                <a:ea typeface="ＭＳ Ｐゴシック" charset="0"/>
                <a:cs typeface="Arial" charset="0"/>
              </a:rPr>
              <a:t>The </a:t>
            </a:r>
            <a:r>
              <a:rPr lang="en-US" sz="2000" b="1">
                <a:solidFill>
                  <a:schemeClr val="tx1"/>
                </a:solidFill>
                <a:ea typeface="ＭＳ Ｐゴシック" charset="0"/>
                <a:cs typeface="Arial" charset="0"/>
              </a:rPr>
              <a:t>lexicon entry</a:t>
            </a:r>
            <a:r>
              <a:rPr lang="en-US" sz="2000">
                <a:solidFill>
                  <a:schemeClr val="tx1"/>
                </a:solidFill>
                <a:ea typeface="ＭＳ Ｐゴシック" charset="0"/>
                <a:cs typeface="Arial" charset="0"/>
              </a:rPr>
              <a:t> for the new lexical unit referring to the disease will</a:t>
            </a:r>
            <a:r>
              <a:rPr lang="en-US" sz="2000">
                <a:solidFill>
                  <a:schemeClr val="tx1"/>
                </a:solidFill>
                <a:latin typeface="ＭＳ Ｐゴシック" charset="0"/>
                <a:sym typeface="ＭＳ Ｐゴシック" charset="0"/>
              </a:rPr>
              <a:t/>
            </a:r>
            <a:br>
              <a:rPr lang="en-US" sz="2000">
                <a:solidFill>
                  <a:schemeClr val="tx1"/>
                </a:solidFill>
                <a:latin typeface="ＭＳ Ｐゴシック" charset="0"/>
                <a:sym typeface="ＭＳ Ｐゴシック" charset="0"/>
              </a:rPr>
            </a:br>
            <a:r>
              <a:rPr lang="en-US" sz="2000">
                <a:solidFill>
                  <a:schemeClr val="tx1"/>
                </a:solidFill>
                <a:ea typeface="ＭＳ Ｐゴシック" charset="0"/>
                <a:cs typeface="Arial" charset="0"/>
              </a:rPr>
              <a:t>contain in its semantic structure zone a direct pointer to the newly</a:t>
            </a:r>
            <a:r>
              <a:rPr lang="en-US" sz="2000">
                <a:solidFill>
                  <a:schemeClr val="tx1"/>
                </a:solidFill>
                <a:latin typeface="ＭＳ Ｐゴシック" charset="0"/>
                <a:sym typeface="ＭＳ Ｐゴシック" charset="0"/>
              </a:rPr>
              <a:t/>
            </a:r>
            <a:br>
              <a:rPr lang="en-US" sz="2000">
                <a:solidFill>
                  <a:schemeClr val="tx1"/>
                </a:solidFill>
                <a:latin typeface="ＭＳ Ｐゴシック" charset="0"/>
                <a:sym typeface="ＭＳ Ｐゴシック" charset="0"/>
              </a:rPr>
            </a:br>
            <a:r>
              <a:rPr lang="en-US" sz="2000">
                <a:solidFill>
                  <a:schemeClr val="tx1"/>
                </a:solidFill>
                <a:ea typeface="ＭＳ Ｐゴシック" charset="0"/>
                <a:cs typeface="Arial" charset="0"/>
              </a:rPr>
              <a:t>learned concept (this is the simplest option available).</a:t>
            </a:r>
          </a:p>
        </p:txBody>
      </p:sp>
    </p:spTree>
    <p:extLst>
      <p:ext uri="{BB962C8B-B14F-4D97-AF65-F5344CB8AC3E}">
        <p14:creationId xmlns:p14="http://schemas.microsoft.com/office/powerpoint/2010/main" val="1566862854"/>
      </p:ext>
    </p:extLst>
  </p:cSld>
  <p:clrMapOvr>
    <a:masterClrMapping/>
  </p:clrMapOvr>
  <p:transition xmlns:p14="http://schemas.microsoft.com/office/powerpoint/2010/mai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1"/>
          <p:cNvSpPr>
            <a:spLocks/>
          </p:cNvSpPr>
          <p:nvPr/>
        </p:nvSpPr>
        <p:spPr bwMode="auto">
          <a:xfrm>
            <a:off x="762000" y="1066800"/>
            <a:ext cx="8166100" cy="415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40639" bIns="0"/>
          <a:lstStyle/>
          <a:p>
            <a:pPr marL="39688"/>
            <a:r>
              <a:rPr lang="en-US" sz="2400" dirty="0">
                <a:solidFill>
                  <a:schemeClr val="tx1"/>
                </a:solidFill>
                <a:ea typeface="ＭＳ Ｐゴシック" charset="0"/>
                <a:cs typeface="Arial" charset="0"/>
              </a:rPr>
              <a:t>Learning by reading</a:t>
            </a:r>
          </a:p>
          <a:p>
            <a:pPr marL="39688"/>
            <a:endParaRPr lang="en-US" sz="2000" dirty="0">
              <a:solidFill>
                <a:schemeClr val="tx1"/>
              </a:solidFill>
              <a:ea typeface="ＭＳ Ｐゴシック" charset="0"/>
              <a:cs typeface="Arial" charset="0"/>
            </a:endParaRPr>
          </a:p>
          <a:p>
            <a:pPr marL="39688"/>
            <a:r>
              <a:rPr lang="en-US" sz="1800" dirty="0">
                <a:solidFill>
                  <a:schemeClr val="tx1"/>
                </a:solidFill>
                <a:ea typeface="ＭＳ Ｐゴシック" charset="0"/>
                <a:cs typeface="Arial" charset="0"/>
              </a:rPr>
              <a:t>In a dialog with the user the VP may be able to obtain fillers of only a </a:t>
            </a:r>
            <a:r>
              <a:rPr lang="en-US" sz="1800" dirty="0">
                <a:solidFill>
                  <a:schemeClr val="tx1"/>
                </a:solidFill>
                <a:latin typeface="ＭＳ Ｐゴシック" charset="0"/>
                <a:sym typeface="ＭＳ Ｐゴシック" charset="0"/>
              </a:rPr>
              <a:t/>
            </a:r>
            <a:br>
              <a:rPr lang="en-US" sz="1800" dirty="0">
                <a:solidFill>
                  <a:schemeClr val="tx1"/>
                </a:solidFill>
                <a:latin typeface="ＭＳ Ｐゴシック" charset="0"/>
                <a:sym typeface="ＭＳ Ｐゴシック" charset="0"/>
              </a:rPr>
            </a:br>
            <a:r>
              <a:rPr lang="en-US" sz="1800" dirty="0">
                <a:solidFill>
                  <a:schemeClr val="tx1"/>
                </a:solidFill>
                <a:ea typeface="ＭＳ Ｐゴシック" charset="0"/>
                <a:cs typeface="Arial" charset="0"/>
              </a:rPr>
              <a:t>subset of properties of a concept but may be interested in finding fillers</a:t>
            </a:r>
          </a:p>
          <a:p>
            <a:pPr marL="39688"/>
            <a:r>
              <a:rPr lang="en-US" sz="1800" dirty="0">
                <a:solidFill>
                  <a:schemeClr val="tx1"/>
                </a:solidFill>
                <a:ea typeface="ＭＳ Ｐゴシック" charset="0"/>
                <a:cs typeface="Arial" charset="0"/>
              </a:rPr>
              <a:t>for other properties as well. </a:t>
            </a:r>
            <a:endParaRPr lang="en-US" sz="1800" dirty="0">
              <a:solidFill>
                <a:schemeClr val="tx1"/>
              </a:solidFill>
              <a:ea typeface="ＭＳ Ｐゴシック" charset="0"/>
              <a:cs typeface="Lucida Grande" charset="0"/>
            </a:endParaRPr>
          </a:p>
          <a:p>
            <a:pPr marL="39688"/>
            <a:endParaRPr lang="en-US" sz="1800" dirty="0">
              <a:solidFill>
                <a:schemeClr val="tx1"/>
              </a:solidFill>
              <a:ea typeface="ＭＳ Ｐゴシック" charset="0"/>
              <a:cs typeface="Lucida Grande" charset="0"/>
            </a:endParaRPr>
          </a:p>
          <a:p>
            <a:pPr marL="39688"/>
            <a:r>
              <a:rPr lang="en-US" sz="1800" dirty="0">
                <a:solidFill>
                  <a:schemeClr val="tx1"/>
                </a:solidFill>
                <a:ea typeface="ＭＳ Ｐゴシック" charset="0"/>
                <a:cs typeface="Arial" charset="0"/>
              </a:rPr>
              <a:t>This, in the measure of the agent</a:t>
            </a:r>
            <a:r>
              <a:rPr lang="ja-JP" altLang="en-US" sz="1800" dirty="0">
                <a:solidFill>
                  <a:schemeClr val="tx1"/>
                </a:solidFill>
                <a:latin typeface="Arial"/>
                <a:ea typeface="ＭＳ Ｐゴシック" charset="0"/>
                <a:cs typeface="Arial" charset="0"/>
              </a:rPr>
              <a:t>’</a:t>
            </a:r>
            <a:r>
              <a:rPr lang="en-US" sz="1800" dirty="0">
                <a:solidFill>
                  <a:schemeClr val="tx1"/>
                </a:solidFill>
                <a:ea typeface="ＭＳ Ｐゴシック" charset="0"/>
                <a:cs typeface="Arial" charset="0"/>
              </a:rPr>
              <a:t>s </a:t>
            </a:r>
            <a:r>
              <a:rPr lang="en-US" sz="1800" b="1" dirty="0">
                <a:solidFill>
                  <a:schemeClr val="tx1"/>
                </a:solidFill>
                <a:ea typeface="ＭＳ Ｐゴシック" charset="0"/>
                <a:cs typeface="Arial" charset="0"/>
              </a:rPr>
              <a:t>curiosity</a:t>
            </a:r>
            <a:r>
              <a:rPr lang="en-US" sz="1800" dirty="0">
                <a:solidFill>
                  <a:schemeClr val="tx1"/>
                </a:solidFill>
                <a:ea typeface="ＭＳ Ｐゴシック" charset="0"/>
                <a:cs typeface="Arial" charset="0"/>
              </a:rPr>
              <a:t> personality trait, may trigger </a:t>
            </a:r>
            <a:r>
              <a:rPr lang="en-US" sz="1800" dirty="0">
                <a:solidFill>
                  <a:schemeClr val="tx1"/>
                </a:solidFill>
                <a:latin typeface="ＭＳ Ｐゴシック" charset="0"/>
                <a:sym typeface="ＭＳ Ｐゴシック" charset="0"/>
              </a:rPr>
              <a:t/>
            </a:r>
            <a:br>
              <a:rPr lang="en-US" sz="1800" dirty="0">
                <a:solidFill>
                  <a:schemeClr val="tx1"/>
                </a:solidFill>
                <a:latin typeface="ＭＳ Ｐゴシック" charset="0"/>
                <a:sym typeface="ＭＳ Ｐゴシック" charset="0"/>
              </a:rPr>
            </a:br>
            <a:r>
              <a:rPr lang="en-US" sz="1800" dirty="0">
                <a:solidFill>
                  <a:schemeClr val="tx1"/>
                </a:solidFill>
                <a:ea typeface="ＭＳ Ｐゴシック" charset="0"/>
                <a:cs typeface="Arial" charset="0"/>
              </a:rPr>
              <a:t>learning by reading texts. The VP may perform a search in, say, PubMed,</a:t>
            </a:r>
            <a:endParaRPr lang="en-US" sz="1800" dirty="0">
              <a:solidFill>
                <a:schemeClr val="tx1"/>
              </a:solidFill>
              <a:ea typeface="ＭＳ Ｐゴシック" charset="0"/>
              <a:cs typeface="Lucida Grande" charset="0"/>
            </a:endParaRPr>
          </a:p>
          <a:p>
            <a:pPr marL="39688"/>
            <a:r>
              <a:rPr lang="en-US" sz="1800" dirty="0">
                <a:solidFill>
                  <a:schemeClr val="tx1"/>
                </a:solidFill>
                <a:ea typeface="ＭＳ Ｐゴシック" charset="0"/>
                <a:cs typeface="Arial" charset="0"/>
              </a:rPr>
              <a:t>retrieve relevant texts and extract from them values for some properties</a:t>
            </a:r>
            <a:r>
              <a:rPr lang="en-US" sz="1800" dirty="0">
                <a:solidFill>
                  <a:schemeClr val="tx1"/>
                </a:solidFill>
                <a:latin typeface="ＭＳ Ｐゴシック" charset="0"/>
                <a:sym typeface="ＭＳ Ｐゴシック" charset="0"/>
              </a:rPr>
              <a:t/>
            </a:r>
            <a:br>
              <a:rPr lang="en-US" sz="1800" dirty="0">
                <a:solidFill>
                  <a:schemeClr val="tx1"/>
                </a:solidFill>
                <a:latin typeface="ＭＳ Ｐゴシック" charset="0"/>
                <a:sym typeface="ＭＳ Ｐゴシック" charset="0"/>
              </a:rPr>
            </a:br>
            <a:r>
              <a:rPr lang="en-US" sz="1800" dirty="0">
                <a:solidFill>
                  <a:schemeClr val="tx1"/>
                </a:solidFill>
                <a:ea typeface="ＭＳ Ｐゴシック" charset="0"/>
                <a:cs typeface="Arial" charset="0"/>
              </a:rPr>
              <a:t>of interest defined in given concepts (whether newly learned or not).</a:t>
            </a:r>
          </a:p>
          <a:p>
            <a:pPr marL="39688"/>
            <a:endParaRPr lang="en-US" sz="1800" dirty="0">
              <a:solidFill>
                <a:schemeClr val="tx1"/>
              </a:solidFill>
              <a:ea typeface="ＭＳ Ｐゴシック" charset="0"/>
              <a:cs typeface="Lucida Grande" charset="0"/>
            </a:endParaRPr>
          </a:p>
          <a:p>
            <a:pPr marL="39688"/>
            <a:r>
              <a:rPr lang="en-US" sz="1800" dirty="0">
                <a:solidFill>
                  <a:schemeClr val="tx1"/>
                </a:solidFill>
                <a:ea typeface="ＭＳ Ｐゴシック" charset="0"/>
                <a:cs typeface="Lucida Grande" charset="0"/>
              </a:rPr>
              <a:t>Another reason for learning by reading is to acquire knowledge necessary</a:t>
            </a:r>
            <a:r>
              <a:rPr lang="en-US" sz="1800" dirty="0">
                <a:solidFill>
                  <a:schemeClr val="tx1"/>
                </a:solidFill>
                <a:latin typeface="ＭＳ Ｐゴシック" charset="0"/>
                <a:sym typeface="ＭＳ Ｐゴシック" charset="0"/>
              </a:rPr>
              <a:t/>
            </a:r>
            <a:br>
              <a:rPr lang="en-US" sz="1800" dirty="0">
                <a:solidFill>
                  <a:schemeClr val="tx1"/>
                </a:solidFill>
                <a:latin typeface="ＭＳ Ｐゴシック" charset="0"/>
                <a:sym typeface="ＭＳ Ｐゴシック" charset="0"/>
              </a:rPr>
            </a:br>
            <a:r>
              <a:rPr lang="en-US" sz="1800" dirty="0">
                <a:solidFill>
                  <a:schemeClr val="tx1"/>
                </a:solidFill>
                <a:ea typeface="ＭＳ Ｐゴシック" charset="0"/>
                <a:cs typeface="Arial" charset="0"/>
              </a:rPr>
              <a:t>for disambiguating a natural language input. </a:t>
            </a:r>
          </a:p>
        </p:txBody>
      </p:sp>
    </p:spTree>
    <p:extLst>
      <p:ext uri="{BB962C8B-B14F-4D97-AF65-F5344CB8AC3E}">
        <p14:creationId xmlns:p14="http://schemas.microsoft.com/office/powerpoint/2010/main" val="4062548329"/>
      </p:ext>
    </p:extLst>
  </p:cSld>
  <p:clrMapOvr>
    <a:masterClrMapping/>
  </p:clrMapOvr>
  <p:transition xmlns:p14="http://schemas.microsoft.com/office/powerpoint/2010/mai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181100"/>
            <a:ext cx="8904288" cy="50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9938" name="Rectangle 2"/>
          <p:cNvSpPr>
            <a:spLocks/>
          </p:cNvSpPr>
          <p:nvPr/>
        </p:nvSpPr>
        <p:spPr bwMode="auto">
          <a:xfrm>
            <a:off x="2789814" y="634484"/>
            <a:ext cx="28404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pPr algn="ctr"/>
            <a:r>
              <a:rPr lang="en-US" sz="2400" dirty="0">
                <a:solidFill>
                  <a:srgbClr val="0000FF"/>
                </a:solidFill>
                <a:ea typeface="ＭＳ Ｐゴシック" charset="0"/>
              </a:rPr>
              <a:t>Learning by Reading</a:t>
            </a:r>
          </a:p>
        </p:txBody>
      </p:sp>
    </p:spTree>
    <p:extLst>
      <p:ext uri="{BB962C8B-B14F-4D97-AF65-F5344CB8AC3E}">
        <p14:creationId xmlns:p14="http://schemas.microsoft.com/office/powerpoint/2010/main" val="2253999811"/>
      </p:ext>
    </p:extLst>
  </p:cSld>
  <p:clrMapOvr>
    <a:masterClrMapping/>
  </p:clrMapOvr>
  <p:transition xmlns:p14="http://schemas.microsoft.com/office/powerpoint/2010/mai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p:cNvSpPr>
          <p:nvPr/>
        </p:nvSpPr>
        <p:spPr bwMode="auto">
          <a:xfrm>
            <a:off x="609600" y="838200"/>
            <a:ext cx="81661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type="none" w="med" len="med"/>
                <a:tailEnd type="none" w="med" len="med"/>
              </a14:hiddenLine>
            </a:ext>
          </a:extLst>
        </p:spPr>
        <p:txBody>
          <a:bodyPr lIns="0" tIns="0" rIns="40639" bIns="0"/>
          <a:lstStyle/>
          <a:p>
            <a:pPr marL="39688"/>
            <a:r>
              <a:rPr lang="en-US" sz="2400">
                <a:solidFill>
                  <a:schemeClr val="tx1"/>
                </a:solidFill>
                <a:ea typeface="ＭＳ Ｐゴシック" charset="0"/>
                <a:cs typeface="Arial" charset="0"/>
              </a:rPr>
              <a:t>Future extensions: additional kinds of learning</a:t>
            </a:r>
          </a:p>
          <a:p>
            <a:pPr marL="39688"/>
            <a:endParaRPr lang="en-US" sz="2000">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Learning by </a:t>
            </a:r>
            <a:r>
              <a:rPr lang="en-US" sz="2000" b="1">
                <a:solidFill>
                  <a:schemeClr val="tx1"/>
                </a:solidFill>
                <a:ea typeface="ＭＳ Ｐゴシック" charset="0"/>
                <a:cs typeface="Arial" charset="0"/>
              </a:rPr>
              <a:t>experience</a:t>
            </a:r>
            <a:r>
              <a:rPr lang="en-US" sz="2000">
                <a:solidFill>
                  <a:schemeClr val="tx1"/>
                </a:solidFill>
                <a:ea typeface="ＭＳ Ｐゴシック" charset="0"/>
                <a:cs typeface="Arial" charset="0"/>
              </a:rPr>
              <a:t>: the user said that a procedure is not </a:t>
            </a:r>
            <a:r>
              <a:rPr lang="en-US" sz="2000">
                <a:solidFill>
                  <a:schemeClr val="tx1"/>
                </a:solidFill>
                <a:latin typeface="ＭＳ Ｐゴシック" charset="0"/>
                <a:sym typeface="ＭＳ Ｐゴシック" charset="0"/>
              </a:rPr>
              <a:t/>
            </a:r>
            <a:br>
              <a:rPr lang="en-US" sz="2000">
                <a:solidFill>
                  <a:schemeClr val="tx1"/>
                </a:solidFill>
                <a:latin typeface="ＭＳ Ｐゴシック" charset="0"/>
                <a:sym typeface="ＭＳ Ｐゴシック" charset="0"/>
              </a:rPr>
            </a:br>
            <a:r>
              <a:rPr lang="en-US" sz="2000">
                <a:solidFill>
                  <a:schemeClr val="tx1"/>
                </a:solidFill>
                <a:ea typeface="ＭＳ Ｐゴシック" charset="0"/>
                <a:cs typeface="Arial" charset="0"/>
              </a:rPr>
              <a:t>painful but the VP went through it and its interoceptive input </a:t>
            </a:r>
            <a:r>
              <a:rPr lang="en-US" sz="2000">
                <a:solidFill>
                  <a:schemeClr val="tx1"/>
                </a:solidFill>
                <a:latin typeface="ＭＳ Ｐゴシック" charset="0"/>
                <a:sym typeface="ＭＳ Ｐゴシック" charset="0"/>
              </a:rPr>
              <a:t/>
            </a:r>
            <a:br>
              <a:rPr lang="en-US" sz="2000">
                <a:solidFill>
                  <a:schemeClr val="tx1"/>
                </a:solidFill>
                <a:latin typeface="ＭＳ Ｐゴシック" charset="0"/>
                <a:sym typeface="ＭＳ Ｐゴシック" charset="0"/>
              </a:rPr>
            </a:br>
            <a:r>
              <a:rPr lang="en-US" sz="2000">
                <a:solidFill>
                  <a:schemeClr val="tx1"/>
                </a:solidFill>
                <a:ea typeface="ＭＳ Ｐゴシック" charset="0"/>
                <a:cs typeface="Arial" charset="0"/>
              </a:rPr>
              <a:t>tells it that the procedure is, in fact, quite painful; so the VP </a:t>
            </a:r>
            <a:r>
              <a:rPr lang="en-US" sz="2000">
                <a:solidFill>
                  <a:schemeClr val="tx1"/>
                </a:solidFill>
                <a:latin typeface="ＭＳ Ｐゴシック" charset="0"/>
                <a:sym typeface="ＭＳ Ｐゴシック" charset="0"/>
              </a:rPr>
              <a:t/>
            </a:r>
            <a:br>
              <a:rPr lang="en-US" sz="2000">
                <a:solidFill>
                  <a:schemeClr val="tx1"/>
                </a:solidFill>
                <a:latin typeface="ＭＳ Ｐゴシック" charset="0"/>
                <a:sym typeface="ＭＳ Ｐゴシック" charset="0"/>
              </a:rPr>
            </a:br>
            <a:r>
              <a:rPr lang="en-US" sz="2000">
                <a:solidFill>
                  <a:schemeClr val="tx1"/>
                </a:solidFill>
                <a:ea typeface="ＭＳ Ｐゴシック" charset="0"/>
                <a:cs typeface="Arial" charset="0"/>
              </a:rPr>
              <a:t>learns this information -- but also retains information that this </a:t>
            </a:r>
            <a:r>
              <a:rPr lang="en-US" sz="2000">
                <a:solidFill>
                  <a:schemeClr val="tx1"/>
                </a:solidFill>
                <a:latin typeface="ＭＳ Ｐゴシック" charset="0"/>
                <a:sym typeface="ＭＳ Ｐゴシック" charset="0"/>
              </a:rPr>
              <a:t/>
            </a:r>
            <a:br>
              <a:rPr lang="en-US" sz="2000">
                <a:solidFill>
                  <a:schemeClr val="tx1"/>
                </a:solidFill>
                <a:latin typeface="ＭＳ Ｐゴシック" charset="0"/>
                <a:sym typeface="ＭＳ Ｐゴシック" charset="0"/>
              </a:rPr>
            </a:br>
            <a:r>
              <a:rPr lang="en-US" sz="2000">
                <a:solidFill>
                  <a:schemeClr val="tx1"/>
                </a:solidFill>
                <a:ea typeface="ＭＳ Ｐゴシック" charset="0"/>
                <a:cs typeface="Arial" charset="0"/>
              </a:rPr>
              <a:t>user believes the procedure is not painful (which will cause a </a:t>
            </a:r>
            <a:endParaRPr lang="en-US">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drop in the VP</a:t>
            </a:r>
            <a:r>
              <a:rPr lang="ja-JP" altLang="en-US" sz="2000">
                <a:solidFill>
                  <a:schemeClr val="tx1"/>
                </a:solidFill>
                <a:latin typeface="Arial"/>
                <a:ea typeface="ＭＳ Ｐゴシック" charset="0"/>
                <a:cs typeface="Arial" charset="0"/>
              </a:rPr>
              <a:t>’</a:t>
            </a:r>
            <a:r>
              <a:rPr lang="en-US" sz="2000">
                <a:solidFill>
                  <a:schemeClr val="tx1"/>
                </a:solidFill>
                <a:ea typeface="ＭＳ Ｐゴシック" charset="0"/>
                <a:cs typeface="Arial" charset="0"/>
              </a:rPr>
              <a:t>s level of </a:t>
            </a:r>
            <a:r>
              <a:rPr lang="en-US" sz="2000" b="1">
                <a:solidFill>
                  <a:schemeClr val="tx1"/>
                </a:solidFill>
                <a:ea typeface="ＭＳ Ｐゴシック" charset="0"/>
                <a:cs typeface="Arial" charset="0"/>
              </a:rPr>
              <a:t>trust</a:t>
            </a:r>
            <a:r>
              <a:rPr lang="en-US" sz="2000">
                <a:solidFill>
                  <a:schemeClr val="tx1"/>
                </a:solidFill>
                <a:ea typeface="ＭＳ Ｐゴシック" charset="0"/>
                <a:cs typeface="Arial" charset="0"/>
              </a:rPr>
              <a:t> with respect to this user).</a:t>
            </a:r>
            <a:endParaRPr lang="en-US">
              <a:solidFill>
                <a:schemeClr val="tx1"/>
              </a:solidFill>
              <a:ea typeface="ＭＳ Ｐゴシック" charset="0"/>
              <a:cs typeface="Lucida Grande" charset="0"/>
            </a:endParaRPr>
          </a:p>
          <a:p>
            <a:pPr marL="39688"/>
            <a:endParaRPr lang="en-US" sz="2000">
              <a:solidFill>
                <a:schemeClr val="tx1"/>
              </a:solidFill>
              <a:ea typeface="ＭＳ Ｐゴシック" charset="0"/>
              <a:cs typeface="Lucida Grande" charset="0"/>
            </a:endParaRPr>
          </a:p>
          <a:p>
            <a:pPr marL="39688"/>
            <a:r>
              <a:rPr lang="en-US" sz="2000">
                <a:solidFill>
                  <a:schemeClr val="tx1"/>
                </a:solidFill>
                <a:ea typeface="ＭＳ Ｐゴシック" charset="0"/>
                <a:cs typeface="Arial" charset="0"/>
              </a:rPr>
              <a:t>Learning by </a:t>
            </a:r>
            <a:r>
              <a:rPr lang="en-US" sz="2000" b="1">
                <a:solidFill>
                  <a:schemeClr val="tx1"/>
                </a:solidFill>
                <a:ea typeface="ＭＳ Ｐゴシック" charset="0"/>
                <a:cs typeface="Arial" charset="0"/>
              </a:rPr>
              <a:t>reasoning</a:t>
            </a:r>
            <a:r>
              <a:rPr lang="en-US" sz="2000">
                <a:solidFill>
                  <a:schemeClr val="tx1"/>
                </a:solidFill>
                <a:ea typeface="ＭＳ Ｐゴシック" charset="0"/>
                <a:cs typeface="Arial" charset="0"/>
              </a:rPr>
              <a:t>: VP concludes that if the last EGD was </a:t>
            </a:r>
            <a:r>
              <a:rPr lang="en-US" sz="2000">
                <a:solidFill>
                  <a:schemeClr val="tx1"/>
                </a:solidFill>
                <a:latin typeface="ＭＳ Ｐゴシック" charset="0"/>
                <a:sym typeface="ＭＳ Ｐゴシック" charset="0"/>
              </a:rPr>
              <a:t/>
            </a:r>
            <a:br>
              <a:rPr lang="en-US" sz="2000">
                <a:solidFill>
                  <a:schemeClr val="tx1"/>
                </a:solidFill>
                <a:latin typeface="ＭＳ Ｐゴシック" charset="0"/>
                <a:sym typeface="ＭＳ Ｐゴシック" charset="0"/>
              </a:rPr>
            </a:br>
            <a:r>
              <a:rPr lang="en-US" sz="2000">
                <a:solidFill>
                  <a:schemeClr val="tx1"/>
                </a:solidFill>
                <a:ea typeface="ＭＳ Ｐゴシック" charset="0"/>
                <a:cs typeface="Arial" charset="0"/>
              </a:rPr>
              <a:t>not painful, the next one should not be painful either; can be</a:t>
            </a:r>
            <a:r>
              <a:rPr lang="en-US" sz="2000">
                <a:solidFill>
                  <a:schemeClr val="tx1"/>
                </a:solidFill>
                <a:latin typeface="ＭＳ Ｐゴシック" charset="0"/>
                <a:sym typeface="ＭＳ Ｐゴシック" charset="0"/>
              </a:rPr>
              <a:t/>
            </a:r>
            <a:br>
              <a:rPr lang="en-US" sz="2000">
                <a:solidFill>
                  <a:schemeClr val="tx1"/>
                </a:solidFill>
                <a:latin typeface="ＭＳ Ｐゴシック" charset="0"/>
                <a:sym typeface="ＭＳ Ｐゴシック" charset="0"/>
              </a:rPr>
            </a:br>
            <a:r>
              <a:rPr lang="en-US" sz="2000">
                <a:solidFill>
                  <a:schemeClr val="tx1"/>
                </a:solidFill>
                <a:ea typeface="ＭＳ Ｐゴシック" charset="0"/>
                <a:cs typeface="Arial" charset="0"/>
              </a:rPr>
              <a:t>overridden by experience.</a:t>
            </a:r>
          </a:p>
        </p:txBody>
      </p:sp>
    </p:spTree>
    <p:extLst>
      <p:ext uri="{BB962C8B-B14F-4D97-AF65-F5344CB8AC3E}">
        <p14:creationId xmlns:p14="http://schemas.microsoft.com/office/powerpoint/2010/main" val="1634931647"/>
      </p:ext>
    </p:extLst>
  </p:cSld>
  <p:clrMapOvr>
    <a:masterClrMapping/>
  </p:clrMapOvr>
  <p:transition xmlns:p14="http://schemas.microsoft.com/office/powerpoint/2010/mai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787146"/>
      </p:ext>
    </p:extLst>
  </p:cSld>
  <p:clrMapOvr>
    <a:masterClrMapping/>
  </p:clrMapOvr>
  <p:transition xmlns:p14="http://schemas.microsoft.com/office/powerpoint/2010/mai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149911"/>
      </p:ext>
    </p:extLst>
  </p:cSld>
  <p:clrMapOvr>
    <a:masterClrMapping/>
  </p:clrMapOvr>
  <p:transition xmlns:p14="http://schemas.microsoft.com/office/powerpoint/2010/mai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 y="76200"/>
            <a:ext cx="9194800" cy="676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round/>
                <a:headEnd/>
                <a:tailEnd/>
              </a14:hiddenLine>
            </a:ext>
          </a:extLst>
        </p:spPr>
      </p:pic>
    </p:spTree>
    <p:extLst>
      <p:ext uri="{BB962C8B-B14F-4D97-AF65-F5344CB8AC3E}">
        <p14:creationId xmlns:p14="http://schemas.microsoft.com/office/powerpoint/2010/main" val="4185908320"/>
      </p:ext>
    </p:extLst>
  </p:cSld>
  <p:clrMapOvr>
    <a:masterClrMapping/>
  </p:clrMapOvr>
  <p:transition xmlns:p14="http://schemas.microsoft.com/office/powerpoint/2010/mai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
          <p:cNvSpPr>
            <a:spLocks noGrp="1" noChangeArrowheads="1"/>
          </p:cNvSpPr>
          <p:nvPr>
            <p:ph type="title"/>
          </p:nvPr>
        </p:nvSpPr>
        <p:spPr>
          <a:xfrm>
            <a:off x="685800" y="76200"/>
            <a:ext cx="7772400" cy="1295400"/>
          </a:xfrm>
          <a:extLst>
            <a:ext uri="{91240B29-F687-4f45-9708-019B960494DF}">
              <a14:hiddenLine xmlns:a14="http://schemas.microsoft.com/office/drawing/2010/main" w="12700">
                <a:solidFill>
                  <a:schemeClr val="tx1"/>
                </a:solidFill>
                <a:miter lim="800000"/>
                <a:headEnd/>
                <a:tailEnd/>
              </a14:hiddenLine>
            </a:ext>
          </a:extLst>
        </p:spPr>
        <p:txBody>
          <a:bodyPr rIns="81279"/>
          <a:lstStyle/>
          <a:p>
            <a:pPr indent="0" eaLnBrk="1" hangingPunct="1">
              <a:defRPr/>
            </a:pPr>
            <a:r>
              <a:rPr lang="en-US" sz="2800" b="1" smtClean="0">
                <a:solidFill>
                  <a:srgbClr val="333399"/>
                </a:solidFill>
              </a:rPr>
              <a:t>Ongoing and Future Work: Functionalities</a:t>
            </a:r>
            <a:endParaRPr lang="en-US" sz="2800" b="1" smtClean="0">
              <a:solidFill>
                <a:srgbClr val="333399"/>
              </a:solidFill>
              <a:ea typeface="ヒラギノ角ゴ ProN W6" charset="0"/>
              <a:cs typeface="ヒラギノ角ゴ ProN W6" charset="0"/>
            </a:endParaRPr>
          </a:p>
        </p:txBody>
      </p:sp>
      <p:sp>
        <p:nvSpPr>
          <p:cNvPr id="49154" name="Rectangle 2"/>
          <p:cNvSpPr>
            <a:spLocks noGrp="1" noChangeArrowheads="1"/>
          </p:cNvSpPr>
          <p:nvPr>
            <p:ph type="body" idx="1"/>
          </p:nvPr>
        </p:nvSpPr>
        <p:spPr>
          <a:xfrm>
            <a:off x="228600" y="1371600"/>
            <a:ext cx="8610600" cy="5486400"/>
          </a:xfrm>
          <a:extLst>
            <a:ext uri="{91240B29-F687-4f45-9708-019B960494DF}">
              <a14:hiddenLine xmlns:a14="http://schemas.microsoft.com/office/drawing/2010/main" w="12700">
                <a:solidFill>
                  <a:schemeClr val="tx1"/>
                </a:solidFill>
                <a:miter lim="800000"/>
                <a:headEnd/>
                <a:tailEnd/>
              </a14:hiddenLine>
            </a:ext>
          </a:extLst>
        </p:spPr>
        <p:txBody>
          <a:bodyPr lIns="63500" tIns="63500" rIns="81279" bIns="63500"/>
          <a:lstStyle/>
          <a:p>
            <a:pPr marL="279400" indent="-279400" eaLnBrk="1" hangingPunct="1">
              <a:lnSpc>
                <a:spcPct val="90000"/>
              </a:lnSpc>
              <a:spcBef>
                <a:spcPct val="0"/>
              </a:spcBef>
              <a:buSzPct val="155000"/>
              <a:buFont typeface="Arial" charset="0"/>
              <a:buBlip>
                <a:blip r:embed="rId2"/>
              </a:buBlip>
              <a:defRPr/>
            </a:pPr>
            <a:r>
              <a:rPr lang="en-US" sz="2000" dirty="0" smtClean="0">
                <a:solidFill>
                  <a:srgbClr val="333399"/>
                </a:solidFill>
              </a:rPr>
              <a:t>  </a:t>
            </a:r>
            <a:r>
              <a:rPr lang="en-US" sz="2400" b="1" dirty="0" smtClean="0">
                <a:solidFill>
                  <a:srgbClr val="333399"/>
                </a:solidFill>
              </a:rPr>
              <a:t>NLP</a:t>
            </a:r>
            <a:r>
              <a:rPr lang="en-US" sz="2400" dirty="0" smtClean="0">
                <a:solidFill>
                  <a:srgbClr val="333399"/>
                </a:solidFill>
              </a:rPr>
              <a:t> (further develop existing functionalities for treating)</a:t>
            </a:r>
            <a:endParaRPr lang="en-US" sz="2000" dirty="0" smtClean="0">
              <a:solidFill>
                <a:srgbClr val="333399"/>
              </a:solidFill>
            </a:endParaRPr>
          </a:p>
          <a:p>
            <a:pPr marL="719138" lvl="1" eaLnBrk="1" hangingPunct="1">
              <a:lnSpc>
                <a:spcPct val="90000"/>
              </a:lnSpc>
              <a:buClr>
                <a:srgbClr val="D71509"/>
              </a:buClr>
              <a:buSzPct val="125000"/>
              <a:buFont typeface="Arial" charset="0"/>
              <a:buChar char="•"/>
              <a:defRPr/>
            </a:pPr>
            <a:r>
              <a:rPr lang="en-US" sz="2000" dirty="0" smtClean="0">
                <a:solidFill>
                  <a:srgbClr val="333399"/>
                </a:solidFill>
              </a:rPr>
              <a:t>Unexpected input, fragments, indirect speech acts</a:t>
            </a:r>
          </a:p>
          <a:p>
            <a:pPr marL="719138" lvl="1" eaLnBrk="1" hangingPunct="1">
              <a:lnSpc>
                <a:spcPct val="90000"/>
              </a:lnSpc>
              <a:buClr>
                <a:srgbClr val="D71509"/>
              </a:buClr>
              <a:buSzPct val="125000"/>
              <a:buFont typeface="Arial" charset="0"/>
              <a:buChar char="•"/>
              <a:defRPr/>
            </a:pPr>
            <a:r>
              <a:rPr lang="en-US" sz="2000" dirty="0" smtClean="0">
                <a:solidFill>
                  <a:srgbClr val="333399"/>
                </a:solidFill>
              </a:rPr>
              <a:t>Paraphrases in language, ontology and text meaning representations</a:t>
            </a:r>
          </a:p>
          <a:p>
            <a:pPr marL="719138" lvl="1" eaLnBrk="1" hangingPunct="1">
              <a:lnSpc>
                <a:spcPct val="90000"/>
              </a:lnSpc>
              <a:buClr>
                <a:srgbClr val="D71509"/>
              </a:buClr>
              <a:buSzPct val="125000"/>
              <a:buFont typeface="Arial" charset="0"/>
              <a:buChar char="•"/>
              <a:defRPr/>
            </a:pPr>
            <a:r>
              <a:rPr lang="en-US" sz="2000" dirty="0" smtClean="0">
                <a:solidFill>
                  <a:srgbClr val="333399"/>
                </a:solidFill>
              </a:rPr>
              <a:t>Further integration of knowledge-based and statistical methods</a:t>
            </a:r>
          </a:p>
          <a:p>
            <a:pPr marL="719138" lvl="1" eaLnBrk="1" hangingPunct="1">
              <a:lnSpc>
                <a:spcPct val="90000"/>
              </a:lnSpc>
              <a:buClr>
                <a:srgbClr val="D71509"/>
              </a:buClr>
              <a:buSzPct val="125000"/>
              <a:buFont typeface="Arial" charset="0"/>
              <a:buChar char="•"/>
              <a:defRPr/>
            </a:pPr>
            <a:r>
              <a:rPr lang="en-US" sz="2000" dirty="0" smtClean="0">
                <a:solidFill>
                  <a:srgbClr val="333399"/>
                </a:solidFill>
              </a:rPr>
              <a:t>Reference resolution</a:t>
            </a:r>
          </a:p>
          <a:p>
            <a:pPr marL="719138" lvl="1" eaLnBrk="1" hangingPunct="1">
              <a:lnSpc>
                <a:spcPct val="90000"/>
              </a:lnSpc>
              <a:buClr>
                <a:srgbClr val="D71509"/>
              </a:buClr>
              <a:buSzPct val="125000"/>
              <a:buFont typeface="Arial" charset="0"/>
              <a:buChar char="•"/>
              <a:defRPr/>
            </a:pPr>
            <a:r>
              <a:rPr lang="en-US" sz="2000" dirty="0" smtClean="0">
                <a:solidFill>
                  <a:srgbClr val="333399"/>
                </a:solidFill>
              </a:rPr>
              <a:t>Further acquisition of complex events (scripts, plans)</a:t>
            </a:r>
          </a:p>
          <a:p>
            <a:pPr marL="279400" indent="-279400" eaLnBrk="1" hangingPunct="1">
              <a:lnSpc>
                <a:spcPct val="90000"/>
              </a:lnSpc>
              <a:spcBef>
                <a:spcPts val="600"/>
              </a:spcBef>
              <a:buSzPct val="155000"/>
              <a:buFont typeface="Arial" charset="0"/>
              <a:buBlip>
                <a:blip r:embed="rId2"/>
              </a:buBlip>
              <a:defRPr/>
            </a:pPr>
            <a:r>
              <a:rPr lang="en-US" sz="2000" dirty="0" smtClean="0">
                <a:solidFill>
                  <a:srgbClr val="333399"/>
                </a:solidFill>
              </a:rPr>
              <a:t>  </a:t>
            </a:r>
            <a:r>
              <a:rPr lang="en-US" sz="2400" b="1" dirty="0" smtClean="0">
                <a:solidFill>
                  <a:srgbClr val="333399"/>
                </a:solidFill>
              </a:rPr>
              <a:t>Reasoning, decision making, learning</a:t>
            </a:r>
            <a:endParaRPr lang="en-US" sz="2000" dirty="0" smtClean="0">
              <a:solidFill>
                <a:srgbClr val="333399"/>
              </a:solidFill>
            </a:endParaRPr>
          </a:p>
          <a:p>
            <a:pPr marL="719138" lvl="1" eaLnBrk="1" hangingPunct="1">
              <a:lnSpc>
                <a:spcPct val="90000"/>
              </a:lnSpc>
              <a:buClr>
                <a:srgbClr val="D71509"/>
              </a:buClr>
              <a:buSzPct val="125000"/>
              <a:buFont typeface="Arial" charset="0"/>
              <a:buChar char="•"/>
              <a:defRPr/>
            </a:pPr>
            <a:r>
              <a:rPr lang="en-US" sz="2000" dirty="0" smtClean="0">
                <a:solidFill>
                  <a:srgbClr val="333399"/>
                </a:solidFill>
              </a:rPr>
              <a:t>Extend inventory of features for goal and plan selection</a:t>
            </a:r>
          </a:p>
          <a:p>
            <a:pPr marL="719138" lvl="1" eaLnBrk="1" hangingPunct="1">
              <a:lnSpc>
                <a:spcPct val="90000"/>
              </a:lnSpc>
              <a:buClr>
                <a:srgbClr val="D71509"/>
              </a:buClr>
              <a:buSzPct val="125000"/>
              <a:buFont typeface="Arial" charset="0"/>
              <a:buChar char="•"/>
              <a:defRPr/>
            </a:pPr>
            <a:r>
              <a:rPr lang="en-US" sz="2000" dirty="0" smtClean="0">
                <a:solidFill>
                  <a:srgbClr val="333399"/>
                </a:solidFill>
              </a:rPr>
              <a:t>Reasoning under uncertainty, </a:t>
            </a:r>
            <a:r>
              <a:rPr lang="ja-JP" altLang="en-US" sz="2000" dirty="0" smtClean="0">
                <a:solidFill>
                  <a:srgbClr val="333399"/>
                </a:solidFill>
                <a:latin typeface="Arial"/>
              </a:rPr>
              <a:t>“</a:t>
            </a:r>
            <a:r>
              <a:rPr lang="en-US" sz="2000" dirty="0" smtClean="0">
                <a:solidFill>
                  <a:srgbClr val="333399"/>
                </a:solidFill>
              </a:rPr>
              <a:t>irrational</a:t>
            </a:r>
            <a:r>
              <a:rPr lang="ja-JP" altLang="en-US" sz="2000" dirty="0" smtClean="0">
                <a:solidFill>
                  <a:srgbClr val="333399"/>
                </a:solidFill>
                <a:latin typeface="Arial"/>
              </a:rPr>
              <a:t>”</a:t>
            </a:r>
            <a:r>
              <a:rPr lang="en-US" sz="2000" dirty="0" smtClean="0">
                <a:solidFill>
                  <a:srgbClr val="333399"/>
                </a:solidFill>
              </a:rPr>
              <a:t> decision making</a:t>
            </a:r>
          </a:p>
          <a:p>
            <a:pPr marL="719138" lvl="1" eaLnBrk="1" hangingPunct="1">
              <a:lnSpc>
                <a:spcPct val="90000"/>
              </a:lnSpc>
              <a:buClr>
                <a:srgbClr val="D71509"/>
              </a:buClr>
              <a:buSzPct val="125000"/>
              <a:buFont typeface="Arial" charset="0"/>
              <a:buChar char="•"/>
              <a:defRPr/>
            </a:pPr>
            <a:r>
              <a:rPr lang="en-US" sz="2000" dirty="0" smtClean="0">
                <a:solidFill>
                  <a:srgbClr val="333399"/>
                </a:solidFill>
              </a:rPr>
              <a:t>Develop a complete and comprehensive learning by reading application capable of extracting knowledge from electronic </a:t>
            </a:r>
            <a:br>
              <a:rPr lang="en-US" sz="2000" dirty="0" smtClean="0">
                <a:solidFill>
                  <a:srgbClr val="333399"/>
                </a:solidFill>
              </a:rPr>
            </a:br>
            <a:r>
              <a:rPr lang="en-US" sz="2000" dirty="0" smtClean="0">
                <a:solidFill>
                  <a:srgbClr val="333399"/>
                </a:solidFill>
              </a:rPr>
              <a:t>medical records and medical publications</a:t>
            </a:r>
          </a:p>
          <a:p>
            <a:pPr marL="719138" lvl="1" eaLnBrk="1" hangingPunct="1">
              <a:lnSpc>
                <a:spcPct val="90000"/>
              </a:lnSpc>
              <a:buClr>
                <a:srgbClr val="D71509"/>
              </a:buClr>
              <a:buSzPct val="125000"/>
              <a:buFont typeface="Arial" charset="0"/>
              <a:buChar char="•"/>
              <a:defRPr/>
            </a:pPr>
            <a:r>
              <a:rPr lang="en-US" sz="2000" dirty="0" smtClean="0">
                <a:solidFill>
                  <a:srgbClr val="333399"/>
                </a:solidFill>
              </a:rPr>
              <a:t>Develop a goal- and plan-oriented dialog manager</a:t>
            </a:r>
          </a:p>
          <a:p>
            <a:pPr marL="719138" lvl="1" eaLnBrk="1" hangingPunct="1">
              <a:lnSpc>
                <a:spcPct val="90000"/>
              </a:lnSpc>
              <a:buClr>
                <a:srgbClr val="D71509"/>
              </a:buClr>
              <a:buSzPct val="125000"/>
              <a:buFont typeface="Arial" charset="0"/>
              <a:buChar char="•"/>
              <a:defRPr/>
            </a:pPr>
            <a:r>
              <a:rPr lang="en-US" sz="2000" dirty="0" smtClean="0">
                <a:solidFill>
                  <a:srgbClr val="333399"/>
                </a:solidFill>
              </a:rPr>
              <a:t>Improve and extend the organization, augmentation and use of agents</a:t>
            </a:r>
            <a:r>
              <a:rPr lang="ja-JP" altLang="en-US" sz="2000" dirty="0" smtClean="0">
                <a:solidFill>
                  <a:srgbClr val="333399"/>
                </a:solidFill>
                <a:latin typeface="Arial"/>
              </a:rPr>
              <a:t>’</a:t>
            </a:r>
            <a:r>
              <a:rPr lang="en-US" sz="2000" dirty="0" smtClean="0">
                <a:solidFill>
                  <a:srgbClr val="333399"/>
                </a:solidFill>
              </a:rPr>
              <a:t> long-term and short-term memory</a:t>
            </a:r>
          </a:p>
        </p:txBody>
      </p:sp>
    </p:spTree>
    <p:extLst>
      <p:ext uri="{BB962C8B-B14F-4D97-AF65-F5344CB8AC3E}">
        <p14:creationId xmlns:p14="http://schemas.microsoft.com/office/powerpoint/2010/main" val="1759028009"/>
      </p:ext>
    </p:extLst>
  </p:cSld>
  <p:clrMapOvr>
    <a:masterClrMapping/>
  </p:clrMapOvr>
  <p:transition xmlns:p14="http://schemas.microsoft.com/office/powerpoint/2010/mai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1"/>
          <p:cNvSpPr>
            <a:spLocks noGrp="1" noChangeArrowheads="1"/>
          </p:cNvSpPr>
          <p:nvPr>
            <p:ph type="title"/>
          </p:nvPr>
        </p:nvSpPr>
        <p:spPr>
          <a:xfrm>
            <a:off x="685800" y="76200"/>
            <a:ext cx="7772400" cy="1295400"/>
          </a:xfrm>
          <a:extLst>
            <a:ext uri="{91240B29-F687-4f45-9708-019B960494DF}">
              <a14:hiddenLine xmlns:a14="http://schemas.microsoft.com/office/drawing/2010/main" w="12700">
                <a:solidFill>
                  <a:schemeClr val="tx1"/>
                </a:solidFill>
                <a:miter lim="800000"/>
                <a:headEnd/>
                <a:tailEnd/>
              </a14:hiddenLine>
            </a:ext>
          </a:extLst>
        </p:spPr>
        <p:txBody>
          <a:bodyPr rIns="81279"/>
          <a:lstStyle/>
          <a:p>
            <a:pPr indent="0" eaLnBrk="1" hangingPunct="1">
              <a:defRPr/>
            </a:pPr>
            <a:r>
              <a:rPr lang="en-US" sz="2800" b="1" smtClean="0">
                <a:solidFill>
                  <a:srgbClr val="333399"/>
                </a:solidFill>
              </a:rPr>
              <a:t>Ongoing and Future Work: Functionalities</a:t>
            </a:r>
            <a:endParaRPr lang="en-US" sz="2800" b="1" smtClean="0">
              <a:solidFill>
                <a:srgbClr val="333399"/>
              </a:solidFill>
              <a:ea typeface="ヒラギノ角ゴ ProN W6" charset="0"/>
              <a:cs typeface="ヒラギノ角ゴ ProN W6" charset="0"/>
            </a:endParaRPr>
          </a:p>
        </p:txBody>
      </p:sp>
      <p:sp>
        <p:nvSpPr>
          <p:cNvPr id="50178" name="Rectangle 2"/>
          <p:cNvSpPr>
            <a:spLocks noGrp="1" noChangeArrowheads="1"/>
          </p:cNvSpPr>
          <p:nvPr>
            <p:ph type="body" idx="1"/>
          </p:nvPr>
        </p:nvSpPr>
        <p:spPr>
          <a:xfrm>
            <a:off x="457200" y="1219200"/>
            <a:ext cx="8229600" cy="5486400"/>
          </a:xfrm>
          <a:extLst>
            <a:ext uri="{91240B29-F687-4f45-9708-019B960494DF}">
              <a14:hiddenLine xmlns:a14="http://schemas.microsoft.com/office/drawing/2010/main" w="12700">
                <a:solidFill>
                  <a:schemeClr val="tx1"/>
                </a:solidFill>
                <a:miter lim="800000"/>
                <a:headEnd/>
                <a:tailEnd/>
              </a14:hiddenLine>
            </a:ext>
          </a:extLst>
        </p:spPr>
        <p:txBody>
          <a:bodyPr rIns="81279"/>
          <a:lstStyle/>
          <a:p>
            <a:pPr marL="342900" eaLnBrk="1" hangingPunct="1">
              <a:lnSpc>
                <a:spcPct val="90000"/>
              </a:lnSpc>
              <a:buSzPct val="155000"/>
              <a:buFont typeface="Arial" charset="0"/>
              <a:buBlip>
                <a:blip r:embed="rId2"/>
              </a:buBlip>
              <a:defRPr/>
            </a:pPr>
            <a:r>
              <a:rPr lang="en-US" sz="2400" b="1" smtClean="0">
                <a:solidFill>
                  <a:srgbClr val="333399"/>
                </a:solidFill>
              </a:rPr>
              <a:t>  Knowledge Acquisition</a:t>
            </a:r>
            <a:endParaRPr lang="en-US" sz="2000" smtClean="0">
              <a:solidFill>
                <a:srgbClr val="333399"/>
              </a:solidFill>
            </a:endParaRPr>
          </a:p>
          <a:p>
            <a:pPr marL="782638" lvl="1" eaLnBrk="1" hangingPunct="1">
              <a:lnSpc>
                <a:spcPct val="90000"/>
              </a:lnSpc>
              <a:buClr>
                <a:srgbClr val="D71509"/>
              </a:buClr>
              <a:buSzPct val="125000"/>
              <a:buFont typeface="Arial" charset="0"/>
              <a:buChar char="•"/>
              <a:defRPr/>
            </a:pPr>
            <a:r>
              <a:rPr lang="en-US" sz="2000" smtClean="0">
                <a:solidFill>
                  <a:srgbClr val="333399"/>
                </a:solidFill>
              </a:rPr>
              <a:t>Cover additional disease groups and their diagnostics and treatment in the ontology</a:t>
            </a:r>
          </a:p>
          <a:p>
            <a:pPr marL="782638" lvl="1" eaLnBrk="1" hangingPunct="1">
              <a:lnSpc>
                <a:spcPct val="90000"/>
              </a:lnSpc>
              <a:buClr>
                <a:srgbClr val="D71509"/>
              </a:buClr>
              <a:buSzPct val="125000"/>
              <a:buFont typeface="Arial" charset="0"/>
              <a:buChar char="•"/>
              <a:defRPr/>
            </a:pPr>
            <a:r>
              <a:rPr lang="en-US" sz="2000" smtClean="0">
                <a:solidFill>
                  <a:srgbClr val="333399"/>
                </a:solidFill>
              </a:rPr>
              <a:t>Continue to extend and correct the English semantic lexicon</a:t>
            </a:r>
          </a:p>
          <a:p>
            <a:pPr marL="782638" lvl="1" eaLnBrk="1" hangingPunct="1">
              <a:lnSpc>
                <a:spcPct val="90000"/>
              </a:lnSpc>
              <a:buClr>
                <a:srgbClr val="D71509"/>
              </a:buClr>
              <a:buSzPct val="125000"/>
              <a:buFont typeface="Arial" charset="0"/>
              <a:buChar char="•"/>
              <a:defRPr/>
            </a:pPr>
            <a:r>
              <a:rPr lang="en-US" sz="2000" smtClean="0">
                <a:solidFill>
                  <a:srgbClr val="333399"/>
                </a:solidFill>
              </a:rPr>
              <a:t>Acquire semantic lexicons for other languages</a:t>
            </a:r>
          </a:p>
          <a:p>
            <a:pPr marL="782638" lvl="1" eaLnBrk="1" hangingPunct="1">
              <a:lnSpc>
                <a:spcPct val="90000"/>
              </a:lnSpc>
              <a:buClr>
                <a:srgbClr val="D71509"/>
              </a:buClr>
              <a:buSzPct val="125000"/>
              <a:buFont typeface="Arial" charset="0"/>
              <a:buChar char="•"/>
              <a:defRPr/>
            </a:pPr>
            <a:r>
              <a:rPr lang="en-US" sz="2000" smtClean="0">
                <a:solidFill>
                  <a:srgbClr val="333399"/>
                </a:solidFill>
              </a:rPr>
              <a:t>Expand rule sets for extracting speaker intentions and other discourse-level meanings</a:t>
            </a:r>
            <a:br>
              <a:rPr lang="en-US" sz="2000" smtClean="0">
                <a:solidFill>
                  <a:srgbClr val="333399"/>
                </a:solidFill>
              </a:rPr>
            </a:br>
            <a:endParaRPr lang="en-US" sz="2000" smtClean="0">
              <a:solidFill>
                <a:srgbClr val="333399"/>
              </a:solidFill>
            </a:endParaRPr>
          </a:p>
          <a:p>
            <a:pPr marL="342900" eaLnBrk="1" hangingPunct="1">
              <a:lnSpc>
                <a:spcPct val="90000"/>
              </a:lnSpc>
              <a:buSzPct val="155000"/>
              <a:buFont typeface="Arial" charset="0"/>
              <a:buBlip>
                <a:blip r:embed="rId2"/>
              </a:buBlip>
              <a:defRPr/>
            </a:pPr>
            <a:r>
              <a:rPr lang="en-US" sz="2000" smtClean="0">
                <a:solidFill>
                  <a:srgbClr val="333399"/>
                </a:solidFill>
              </a:rPr>
              <a:t>  </a:t>
            </a:r>
            <a:r>
              <a:rPr lang="en-US" sz="2400" b="1" smtClean="0">
                <a:solidFill>
                  <a:srgbClr val="333399"/>
                </a:solidFill>
              </a:rPr>
              <a:t>Tools</a:t>
            </a:r>
            <a:endParaRPr lang="en-US" sz="2000" smtClean="0">
              <a:solidFill>
                <a:srgbClr val="333399"/>
              </a:solidFill>
            </a:endParaRPr>
          </a:p>
          <a:p>
            <a:pPr marL="782638" lvl="1" eaLnBrk="1" hangingPunct="1">
              <a:lnSpc>
                <a:spcPct val="90000"/>
              </a:lnSpc>
              <a:buClr>
                <a:srgbClr val="D71509"/>
              </a:buClr>
              <a:buSzPct val="125000"/>
              <a:buFont typeface="Arial" charset="0"/>
              <a:buChar char="•"/>
              <a:defRPr/>
            </a:pPr>
            <a:r>
              <a:rPr lang="en-US" sz="2000" smtClean="0">
                <a:solidFill>
                  <a:srgbClr val="333399"/>
                </a:solidFill>
              </a:rPr>
              <a:t>Continue to improve knowledge acquisition and elicitation tools</a:t>
            </a:r>
            <a:br>
              <a:rPr lang="en-US" sz="2000" smtClean="0">
                <a:solidFill>
                  <a:srgbClr val="333399"/>
                </a:solidFill>
              </a:rPr>
            </a:br>
            <a:r>
              <a:rPr lang="en-US" sz="2000" smtClean="0">
                <a:solidFill>
                  <a:srgbClr val="333399"/>
                </a:solidFill>
              </a:rPr>
              <a:t>and system testing and evaluation tools</a:t>
            </a:r>
          </a:p>
          <a:p>
            <a:pPr marL="782638" lvl="1" eaLnBrk="1" hangingPunct="1">
              <a:lnSpc>
                <a:spcPct val="90000"/>
              </a:lnSpc>
              <a:buClr>
                <a:srgbClr val="D71509"/>
              </a:buClr>
              <a:buSzPct val="125000"/>
              <a:buFont typeface="Arial" charset="0"/>
              <a:buChar char="•"/>
              <a:defRPr/>
            </a:pPr>
            <a:r>
              <a:rPr lang="en-US" sz="2000" smtClean="0">
                <a:solidFill>
                  <a:srgbClr val="333399"/>
                </a:solidFill>
              </a:rPr>
              <a:t>Continue to enhance end user interfaces</a:t>
            </a:r>
            <a:br>
              <a:rPr lang="en-US" sz="2000" smtClean="0">
                <a:solidFill>
                  <a:srgbClr val="333399"/>
                </a:solidFill>
              </a:rPr>
            </a:br>
            <a:r>
              <a:rPr lang="en-US" sz="2000" smtClean="0">
                <a:solidFill>
                  <a:srgbClr val="333399"/>
                </a:solidFill>
              </a:rPr>
              <a:t> </a:t>
            </a:r>
          </a:p>
        </p:txBody>
      </p:sp>
    </p:spTree>
    <p:extLst>
      <p:ext uri="{BB962C8B-B14F-4D97-AF65-F5344CB8AC3E}">
        <p14:creationId xmlns:p14="http://schemas.microsoft.com/office/powerpoint/2010/main" val="141708182"/>
      </p:ext>
    </p:extLst>
  </p:cSld>
  <p:clrMapOvr>
    <a:masterClrMapping/>
  </p:clrMapOvr>
  <p:transition xmlns:p14="http://schemas.microsoft.com/office/powerpoint/2010/mai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1" name="Group 1"/>
          <p:cNvGraphicFramePr>
            <a:graphicFrameLocks noGrp="1"/>
          </p:cNvGraphicFramePr>
          <p:nvPr>
            <p:extLst>
              <p:ext uri="{D42A27DB-BD31-4B8C-83A1-F6EECF244321}">
                <p14:modId xmlns:p14="http://schemas.microsoft.com/office/powerpoint/2010/main" val="3109860888"/>
              </p:ext>
            </p:extLst>
          </p:nvPr>
        </p:nvGraphicFramePr>
        <p:xfrm>
          <a:off x="228600" y="25640"/>
          <a:ext cx="7926387" cy="6145527"/>
        </p:xfrm>
        <a:graphic>
          <a:graphicData uri="http://schemas.openxmlformats.org/drawingml/2006/table">
            <a:tbl>
              <a:tblPr/>
              <a:tblGrid>
                <a:gridCol w="4215644"/>
                <a:gridCol w="647051"/>
                <a:gridCol w="754894"/>
                <a:gridCol w="821886"/>
                <a:gridCol w="828423"/>
                <a:gridCol w="658489"/>
              </a:tblGrid>
              <a:tr h="446458">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1600" b="1" i="0" u="none" strike="noStrike" cap="none" normalizeH="0" baseline="0" dirty="0">
                          <a:ln>
                            <a:noFill/>
                          </a:ln>
                          <a:solidFill>
                            <a:schemeClr val="tx1"/>
                          </a:solidFill>
                          <a:effectLst/>
                          <a:latin typeface="Arial" charset="0"/>
                          <a:ea typeface="ヒラギノ角ゴ ProN W3" charset="0"/>
                          <a:cs typeface="ヒラギノ角ゴ ProN W3" charset="0"/>
                          <a:sym typeface="Arial" charset="0"/>
                        </a:rPr>
                        <a:t>Enabling Technologies</a:t>
                      </a:r>
                    </a:p>
                  </a:txBody>
                  <a:tcPr marL="50800" marR="50800" marT="50805" marB="50805" anchor="ctr" horzOverflow="overflow">
                    <a:lnL w="28575"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28575"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1600" b="1"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VP</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28575"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1600" b="1" i="0" u="none" strike="noStrike" cap="none" normalizeH="0" baseline="0" dirty="0">
                          <a:ln>
                            <a:noFill/>
                          </a:ln>
                          <a:solidFill>
                            <a:schemeClr val="tx1"/>
                          </a:solidFill>
                          <a:effectLst/>
                          <a:latin typeface="Arial" charset="0"/>
                          <a:ea typeface="ヒラギノ角ゴ ProN W3" charset="0"/>
                          <a:cs typeface="ヒラギノ角ゴ ProN W3" charset="0"/>
                          <a:sym typeface="Arial" charset="0"/>
                        </a:rPr>
                        <a:t>Tutor</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28575"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1600" b="1" i="0" u="none" strike="noStrike" cap="none" normalizeH="0" baseline="0" dirty="0">
                          <a:ln>
                            <a:noFill/>
                          </a:ln>
                          <a:solidFill>
                            <a:schemeClr val="tx1"/>
                          </a:solidFill>
                          <a:effectLst/>
                          <a:latin typeface="Arial" charset="0"/>
                          <a:ea typeface="ヒラギノ角ゴ ProN W3" charset="0"/>
                          <a:cs typeface="ヒラギノ角ゴ ProN W3" charset="0"/>
                          <a:sym typeface="Arial" charset="0"/>
                        </a:rPr>
                        <a:t>CLAD</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D90B00"/>
                      </a:solidFill>
                      <a:prstDash val="solid"/>
                      <a:round/>
                      <a:headEnd type="none" w="med" len="med"/>
                      <a:tailEnd type="none" w="med" len="med"/>
                    </a:lnR>
                    <a:lnT w="28575"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1600" b="1" i="1" u="none" strike="noStrike" cap="none" normalizeH="0" baseline="0">
                          <a:ln>
                            <a:noFill/>
                          </a:ln>
                          <a:solidFill>
                            <a:srgbClr val="A8184B"/>
                          </a:solidFill>
                          <a:effectLst/>
                          <a:latin typeface="Arial" charset="0"/>
                          <a:ea typeface="ヒラギノ角ゴ ProN W3" charset="0"/>
                          <a:cs typeface="ヒラギノ角ゴ ProN W3" charset="0"/>
                          <a:sym typeface="Arial" charset="0"/>
                        </a:rPr>
                        <a:t>PAAD</a:t>
                      </a:r>
                    </a:p>
                  </a:txBody>
                  <a:tcPr marL="50800" marR="50800" marT="50805" marB="50805" anchor="ctr" horzOverflow="overflow">
                    <a:lnL w="12700" cap="flat" cmpd="sng" algn="ctr">
                      <a:solidFill>
                        <a:srgbClr val="D90B00"/>
                      </a:solidFill>
                      <a:prstDash val="solid"/>
                      <a:round/>
                      <a:headEnd type="none" w="med" len="med"/>
                      <a:tailEnd type="none" w="med" len="med"/>
                    </a:lnL>
                    <a:lnR w="12700" cap="flat" cmpd="sng" algn="ctr">
                      <a:solidFill>
                        <a:srgbClr val="D90B00"/>
                      </a:solidFill>
                      <a:prstDash val="solid"/>
                      <a:round/>
                      <a:headEnd type="none" w="med" len="med"/>
                      <a:tailEnd type="none" w="med" len="med"/>
                    </a:lnR>
                    <a:lnT w="28575" cap="flat" cmpd="sng" algn="ctr">
                      <a:solidFill>
                        <a:srgbClr val="D90B00"/>
                      </a:solidFill>
                      <a:prstDash val="solid"/>
                      <a:round/>
                      <a:headEnd type="none" w="med" len="med"/>
                      <a:tailEnd type="none" w="med" len="med"/>
                    </a:lnT>
                    <a:lnB w="12700" cap="flat" cmpd="sng" algn="ctr">
                      <a:solidFill>
                        <a:srgbClr val="D90B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r>
                        <a:rPr kumimoji="0" lang="en-US" sz="1600" b="1" i="1" u="none" strike="noStrike" cap="none" normalizeH="0" baseline="0" dirty="0">
                          <a:ln>
                            <a:noFill/>
                          </a:ln>
                          <a:solidFill>
                            <a:srgbClr val="A8184B"/>
                          </a:solidFill>
                          <a:effectLst/>
                          <a:latin typeface="Arial" charset="0"/>
                          <a:ea typeface="ヒラギノ角ゴ ProN W3" charset="0"/>
                          <a:cs typeface="ヒラギノ角ゴ ProN W3" charset="0"/>
                          <a:sym typeface="Arial" charset="0"/>
                        </a:rPr>
                        <a:t>FA</a:t>
                      </a:r>
                    </a:p>
                  </a:txBody>
                  <a:tcPr marL="50800" marR="50800" marT="50805" marB="50805" anchor="ctr" horzOverflow="overflow">
                    <a:lnL w="12700" cap="flat" cmpd="sng" algn="ctr">
                      <a:solidFill>
                        <a:srgbClr val="D90B00"/>
                      </a:solidFill>
                      <a:prstDash val="solid"/>
                      <a:round/>
                      <a:headEnd type="none" w="med" len="med"/>
                      <a:tailEnd type="none" w="med" len="med"/>
                    </a:lnL>
                    <a:lnR w="28575" cap="flat" cmpd="sng" algn="ctr">
                      <a:solidFill>
                        <a:srgbClr val="D90B00"/>
                      </a:solidFill>
                      <a:prstDash val="solid"/>
                      <a:round/>
                      <a:headEnd type="none" w="med" len="med"/>
                      <a:tailEnd type="none" w="med" len="med"/>
                    </a:lnR>
                    <a:lnT w="28575" cap="flat" cmpd="sng" algn="ctr">
                      <a:solidFill>
                        <a:srgbClr val="D90B00"/>
                      </a:solidFill>
                      <a:prstDash val="solid"/>
                      <a:round/>
                      <a:headEnd type="none" w="med" len="med"/>
                      <a:tailEnd type="none" w="med" len="med"/>
                    </a:lnT>
                    <a:lnB w="12700" cap="flat" cmpd="sng" algn="ctr">
                      <a:solidFill>
                        <a:srgbClr val="D90B00"/>
                      </a:solidFill>
                      <a:prstDash val="solid"/>
                      <a:round/>
                      <a:headEnd type="none" w="med" len="med"/>
                      <a:tailEnd type="none" w="med" len="med"/>
                    </a:lnB>
                    <a:lnTlToBr>
                      <a:noFill/>
                    </a:lnTlToBr>
                    <a:lnBlToTr>
                      <a:noFill/>
                    </a:lnBlToTr>
                    <a:no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Physiological simulation: self</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D90B00"/>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D90B00"/>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Physiological simulation: other agents</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Mental model manipulation: self</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Mental model manipulation: other agents</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Interoception</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Understanding Text (TMR production)</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Understanding dialog (dialog act recognition)</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9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ja-JP" altLang="en-US" sz="1200" b="0" i="0" u="none" strike="noStrike" cap="none" normalizeH="0" baseline="0">
                          <a:ln>
                            <a:noFill/>
                          </a:ln>
                          <a:solidFill>
                            <a:schemeClr val="tx1"/>
                          </a:solidFill>
                          <a:effectLst/>
                          <a:latin typeface="Arial"/>
                          <a:ea typeface="ヒラギノ角ゴ ProN W3" charset="0"/>
                          <a:cs typeface="ヒラギノ角ゴ ProN W3" charset="0"/>
                          <a:sym typeface="Arial" charset="0"/>
                        </a:rPr>
                        <a:t>“</a:t>
                      </a: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Listening in</a:t>
                      </a:r>
                      <a:r>
                        <a:rPr kumimoji="0" lang="ja-JP" altLang="en-US" sz="1200" b="0" i="0" u="none" strike="noStrike" cap="none" normalizeH="0" baseline="0">
                          <a:ln>
                            <a:noFill/>
                          </a:ln>
                          <a:solidFill>
                            <a:schemeClr val="tx1"/>
                          </a:solidFill>
                          <a:effectLst/>
                          <a:latin typeface="Arial"/>
                          <a:ea typeface="ヒラギノ角ゴ ProN W3" charset="0"/>
                          <a:cs typeface="ヒラギノ角ゴ ProN W3" charset="0"/>
                          <a:sym typeface="Arial" charset="0"/>
                        </a:rPr>
                        <a:t>”</a:t>
                      </a: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 on other agents</a:t>
                      </a:r>
                      <a:r>
                        <a:rPr kumimoji="0" lang="ja-JP" altLang="en-US" sz="1200" b="0" i="0" u="none" strike="noStrike" cap="none" normalizeH="0" baseline="0">
                          <a:ln>
                            <a:noFill/>
                          </a:ln>
                          <a:solidFill>
                            <a:schemeClr val="tx1"/>
                          </a:solidFill>
                          <a:effectLst/>
                          <a:latin typeface="Arial"/>
                          <a:ea typeface="ヒラギノ角ゴ ProN W3" charset="0"/>
                          <a:cs typeface="ヒラギノ角ゴ ProN W3" charset="0"/>
                          <a:sym typeface="Arial" charset="0"/>
                        </a:rPr>
                        <a:t>’</a:t>
                      </a: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 conversations</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Learning facts</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r>
              <a:tr h="320892">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Learning concepts and language: by being told</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Learning concepts and language: by reading</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r>
              <a:tr h="320892">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Learning concepts and language: by experience</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r>
              <a:tr h="320892">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Learning concepts and language: by reasoning</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dirty="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Decision making</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r>
              <a:tr h="320892">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dirty="0">
                          <a:ln>
                            <a:noFill/>
                          </a:ln>
                          <a:solidFill>
                            <a:schemeClr val="tx1"/>
                          </a:solidFill>
                          <a:effectLst/>
                          <a:latin typeface="Arial" charset="0"/>
                          <a:ea typeface="ヒラギノ角ゴ ProN W3" charset="0"/>
                          <a:cs typeface="ヒラギノ角ゴ ProN W3" charset="0"/>
                          <a:sym typeface="Arial" charset="0"/>
                        </a:rPr>
                        <a:t>Metacognition (e.g., explaining one</a:t>
                      </a:r>
                      <a:r>
                        <a:rPr kumimoji="0" lang="ja-JP" altLang="en-US" sz="1200" b="0" i="0" u="none" strike="noStrike" cap="none" normalizeH="0" baseline="0" dirty="0">
                          <a:ln>
                            <a:noFill/>
                          </a:ln>
                          <a:solidFill>
                            <a:schemeClr val="tx1"/>
                          </a:solidFill>
                          <a:effectLst/>
                          <a:latin typeface="Arial"/>
                          <a:ea typeface="ヒラギノ角ゴ ProN W3" charset="0"/>
                          <a:cs typeface="ヒラギノ角ゴ ProN W3" charset="0"/>
                          <a:sym typeface="Arial" charset="0"/>
                        </a:rPr>
                        <a:t>’</a:t>
                      </a:r>
                      <a:r>
                        <a:rPr kumimoji="0" lang="en-US" sz="1200" b="0" i="0" u="none" strike="noStrike" cap="none" normalizeH="0" baseline="0" dirty="0">
                          <a:ln>
                            <a:noFill/>
                          </a:ln>
                          <a:solidFill>
                            <a:schemeClr val="tx1"/>
                          </a:solidFill>
                          <a:effectLst/>
                          <a:latin typeface="Arial" charset="0"/>
                          <a:ea typeface="ヒラギノ角ゴ ProN W3" charset="0"/>
                          <a:cs typeface="ヒラギノ角ゴ ProN W3" charset="0"/>
                          <a:sym typeface="Arial" charset="0"/>
                        </a:rPr>
                        <a:t>s decisions)</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Action: simulated physical</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r>
              <a:tr h="320892">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Action: mental (remembering, inferring, deciding)</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r>
              <a:tr h="311081">
                <a:tc>
                  <a:txBody>
                    <a:bodyPr/>
                    <a:lstStyle/>
                    <a:p>
                      <a:pPr marL="0" marR="0" lvl="0" indent="0" algn="l" defTabSz="914400" rtl="0" eaLnBrk="1" fontAlgn="base" latinLnBrk="0" hangingPunct="1">
                        <a:lnSpc>
                          <a:spcPct val="100000"/>
                        </a:lnSpc>
                        <a:spcBef>
                          <a:spcPct val="0"/>
                        </a:spcBef>
                        <a:spcAft>
                          <a:spcPct val="0"/>
                        </a:spcAft>
                        <a:buClrTx/>
                        <a:buSzTx/>
                        <a:buFontTx/>
                        <a:buNone/>
                        <a:tabLst>
                          <a:tab pos="558800" algn="l"/>
                        </a:tabLst>
                      </a:pPr>
                      <a:r>
                        <a:rPr kumimoji="0" lang="en-US" sz="12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rPr>
                        <a:t>Action: verbal (dialog turn generation)</a:t>
                      </a: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tab pos="558800" algn="l"/>
                        </a:tabLst>
                      </a:pPr>
                      <a:endParaRPr kumimoji="0" lang="en-US" sz="1400" b="0" i="0" u="none" strike="noStrike" cap="none" normalizeH="0" baseline="0" dirty="0">
                        <a:ln>
                          <a:noFill/>
                        </a:ln>
                        <a:solidFill>
                          <a:schemeClr val="tx1"/>
                        </a:solidFill>
                        <a:effectLst/>
                        <a:latin typeface="Arial" charset="0"/>
                        <a:ea typeface="ヒラギノ角ゴ ProN W3" charset="0"/>
                        <a:cs typeface="ヒラギノ角ゴ ProN W3" charset="0"/>
                        <a:sym typeface="Arial" charset="0"/>
                      </a:endParaRPr>
                    </a:p>
                  </a:txBody>
                  <a:tcPr marL="50800" marR="50800" marT="50805" marB="50805" anchor="ctr" horzOverflow="overflow">
                    <a:lnL w="12700" cap="flat" cmpd="sng" algn="ctr">
                      <a:solidFill>
                        <a:srgbClr val="0612A3"/>
                      </a:solidFill>
                      <a:prstDash val="solid"/>
                      <a:round/>
                      <a:headEnd type="none" w="med" len="med"/>
                      <a:tailEnd type="none" w="med" len="med"/>
                    </a:lnL>
                    <a:lnR w="12700" cap="flat" cmpd="sng" algn="ctr">
                      <a:solidFill>
                        <a:srgbClr val="0612A3"/>
                      </a:solidFill>
                      <a:prstDash val="solid"/>
                      <a:round/>
                      <a:headEnd type="none" w="med" len="med"/>
                      <a:tailEnd type="none" w="med" len="med"/>
                    </a:lnR>
                    <a:lnT w="12700" cap="flat" cmpd="sng" algn="ctr">
                      <a:solidFill>
                        <a:srgbClr val="0612A3"/>
                      </a:solidFill>
                      <a:prstDash val="solid"/>
                      <a:round/>
                      <a:headEnd type="none" w="med" len="med"/>
                      <a:tailEnd type="none" w="med" len="med"/>
                    </a:lnT>
                    <a:lnB w="12700" cap="flat" cmpd="sng" algn="ctr">
                      <a:solidFill>
                        <a:srgbClr val="0612A3"/>
                      </a:solidFill>
                      <a:prstDash val="solid"/>
                      <a:round/>
                      <a:headEnd type="none" w="med" len="med"/>
                      <a:tailEnd type="none" w="med" len="med"/>
                    </a:lnB>
                    <a:lnTlToBr>
                      <a:noFill/>
                    </a:lnTlToBr>
                    <a:lnBlToTr>
                      <a:noFill/>
                    </a:lnBlToTr>
                    <a:blipFill dpi="0" rotWithShape="0">
                      <a:blip r:embed="rId2"/>
                      <a:srcRect/>
                      <a:stretch>
                        <a:fillRect/>
                      </a:stretch>
                    </a:blipFill>
                  </a:tcPr>
                </a:tc>
              </a:tr>
            </a:tbl>
          </a:graphicData>
        </a:graphic>
      </p:graphicFrame>
      <p:sp>
        <p:nvSpPr>
          <p:cNvPr id="51349" name="Rectangle 369"/>
          <p:cNvSpPr>
            <a:spLocks/>
          </p:cNvSpPr>
          <p:nvPr/>
        </p:nvSpPr>
        <p:spPr bwMode="auto">
          <a:xfrm>
            <a:off x="838200" y="6144346"/>
            <a:ext cx="75819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r>
              <a:rPr lang="en-US" sz="1400" b="1" dirty="0">
                <a:solidFill>
                  <a:schemeClr val="tx1"/>
                </a:solidFill>
                <a:ea typeface="ＭＳ Ｐゴシック" charset="0"/>
              </a:rPr>
              <a:t>PAAD:   </a:t>
            </a:r>
            <a:r>
              <a:rPr lang="en-US" sz="1400" dirty="0">
                <a:solidFill>
                  <a:schemeClr val="tx1"/>
                </a:solidFill>
                <a:ea typeface="ＭＳ Ｐゴシック" charset="0"/>
              </a:rPr>
              <a:t>Patient</a:t>
            </a:r>
            <a:r>
              <a:rPr lang="ja-JP" altLang="en-US" sz="1400" dirty="0">
                <a:solidFill>
                  <a:schemeClr val="tx1"/>
                </a:solidFill>
                <a:ea typeface="ＭＳ Ｐゴシック" charset="0"/>
              </a:rPr>
              <a:t>’</a:t>
            </a:r>
            <a:r>
              <a:rPr lang="en-US" altLang="ja-JP" sz="1400" dirty="0">
                <a:solidFill>
                  <a:schemeClr val="tx1"/>
                </a:solidFill>
                <a:ea typeface="Arial" charset="0"/>
                <a:cs typeface="Arial" charset="0"/>
              </a:rPr>
              <a:t>s advisor: regimen maintenance, </a:t>
            </a:r>
            <a:r>
              <a:rPr lang="en-US" altLang="ja-JP" sz="1400" dirty="0" smtClean="0">
                <a:solidFill>
                  <a:schemeClr val="tx1"/>
                </a:solidFill>
                <a:ea typeface="Arial" charset="0"/>
                <a:cs typeface="Arial" charset="0"/>
              </a:rPr>
              <a:t>interactive question answering, medical </a:t>
            </a:r>
            <a:endParaRPr lang="en-US" altLang="ja-JP" sz="1400" dirty="0">
              <a:solidFill>
                <a:schemeClr val="tx1"/>
              </a:solidFill>
              <a:ea typeface="Arial" charset="0"/>
              <a:cs typeface="Arial" charset="0"/>
            </a:endParaRPr>
          </a:p>
          <a:p>
            <a:pPr marL="39688"/>
            <a:r>
              <a:rPr lang="en-US" sz="1400" dirty="0">
                <a:solidFill>
                  <a:schemeClr val="tx1"/>
                </a:solidFill>
                <a:ea typeface="Arial" charset="0"/>
                <a:cs typeface="Arial" charset="0"/>
              </a:rPr>
              <a:t>              information delivery, triage diagnostics, </a:t>
            </a:r>
            <a:r>
              <a:rPr lang="en-US" sz="1400" dirty="0" err="1">
                <a:solidFill>
                  <a:schemeClr val="tx1"/>
                </a:solidFill>
                <a:ea typeface="Arial" charset="0"/>
                <a:cs typeface="Arial" charset="0"/>
              </a:rPr>
              <a:t>telemedecine</a:t>
            </a:r>
            <a:r>
              <a:rPr lang="en-US" sz="1400" dirty="0">
                <a:solidFill>
                  <a:schemeClr val="tx1"/>
                </a:solidFill>
                <a:ea typeface="Arial" charset="0"/>
                <a:cs typeface="Arial" charset="0"/>
              </a:rPr>
              <a:t>, personalized advice</a:t>
            </a:r>
            <a:endParaRPr lang="en-US" sz="1400" b="1" dirty="0">
              <a:solidFill>
                <a:schemeClr val="tx1"/>
              </a:solidFill>
              <a:ea typeface="Arial" charset="0"/>
              <a:cs typeface="Arial" charset="0"/>
            </a:endParaRPr>
          </a:p>
          <a:p>
            <a:pPr marL="39688"/>
            <a:r>
              <a:rPr lang="en-US" sz="1400" b="1" dirty="0">
                <a:solidFill>
                  <a:schemeClr val="tx1"/>
                </a:solidFill>
                <a:ea typeface="Arial" charset="0"/>
                <a:cs typeface="Arial" charset="0"/>
              </a:rPr>
              <a:t>FA</a:t>
            </a:r>
            <a:r>
              <a:rPr lang="en-US" sz="1400" dirty="0">
                <a:solidFill>
                  <a:schemeClr val="tx1"/>
                </a:solidFill>
                <a:ea typeface="Arial" charset="0"/>
                <a:cs typeface="Arial" charset="0"/>
              </a:rPr>
              <a:t>:        Field Advisor for hospital </a:t>
            </a:r>
            <a:r>
              <a:rPr lang="en-US" sz="1400" dirty="0" err="1">
                <a:solidFill>
                  <a:schemeClr val="tx1"/>
                </a:solidFill>
                <a:ea typeface="Arial" charset="0"/>
                <a:cs typeface="Arial" charset="0"/>
              </a:rPr>
              <a:t>corpsemen</a:t>
            </a:r>
            <a:r>
              <a:rPr lang="en-US" sz="1400" dirty="0">
                <a:solidFill>
                  <a:schemeClr val="tx1"/>
                </a:solidFill>
                <a:ea typeface="Arial" charset="0"/>
                <a:cs typeface="Arial" charset="0"/>
              </a:rPr>
              <a:t>, flight medics and combat medics</a:t>
            </a:r>
          </a:p>
        </p:txBody>
      </p:sp>
    </p:spTree>
    <p:extLst>
      <p:ext uri="{BB962C8B-B14F-4D97-AF65-F5344CB8AC3E}">
        <p14:creationId xmlns:p14="http://schemas.microsoft.com/office/powerpoint/2010/main" val="1570811157"/>
      </p:ext>
    </p:extLst>
  </p:cSld>
  <p:clrMapOvr>
    <a:masterClrMapping/>
  </p:clrMapOvr>
  <p:transition xmlns:p14="http://schemas.microsoft.com/office/powerpoint/2010/mai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1"/>
          <p:cNvSpPr>
            <a:spLocks/>
          </p:cNvSpPr>
          <p:nvPr/>
        </p:nvSpPr>
        <p:spPr bwMode="auto">
          <a:xfrm>
            <a:off x="1549400" y="457200"/>
            <a:ext cx="61926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800" b="1" dirty="0" smtClean="0">
                <a:solidFill>
                  <a:schemeClr val="tx1"/>
                </a:solidFill>
                <a:ea typeface="ＭＳ Ｐゴシック" charset="0"/>
              </a:rPr>
              <a:t>Other Applications</a:t>
            </a:r>
            <a:r>
              <a:rPr lang="en-US" sz="2800" b="1" dirty="0">
                <a:solidFill>
                  <a:schemeClr val="tx1"/>
                </a:solidFill>
                <a:ea typeface="ＭＳ Ｐゴシック" charset="0"/>
              </a:rPr>
              <a:t>: Beyond Medical</a:t>
            </a:r>
          </a:p>
        </p:txBody>
      </p:sp>
      <p:sp>
        <p:nvSpPr>
          <p:cNvPr id="52226" name="Rectangle 2"/>
          <p:cNvSpPr>
            <a:spLocks/>
          </p:cNvSpPr>
          <p:nvPr/>
        </p:nvSpPr>
        <p:spPr bwMode="auto">
          <a:xfrm>
            <a:off x="393700" y="1524000"/>
            <a:ext cx="8356600"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81279" bIns="0"/>
          <a:lstStyle/>
          <a:p>
            <a:pPr marL="342900" indent="-342900">
              <a:lnSpc>
                <a:spcPct val="90000"/>
              </a:lnSpc>
              <a:spcBef>
                <a:spcPts val="700"/>
              </a:spcBef>
              <a:buSzPct val="155000"/>
              <a:buFont typeface="Wingdings" charset="2"/>
              <a:buChar char="q"/>
            </a:pPr>
            <a:r>
              <a:rPr lang="en-US" sz="2400" dirty="0">
                <a:solidFill>
                  <a:srgbClr val="333399"/>
                </a:solidFill>
                <a:ea typeface="ＭＳ Ｐゴシック" charset="0"/>
              </a:rPr>
              <a:t> </a:t>
            </a:r>
            <a:r>
              <a:rPr lang="en-US" sz="2400" dirty="0" smtClean="0">
                <a:solidFill>
                  <a:srgbClr val="333399"/>
                </a:solidFill>
                <a:ea typeface="ＭＳ Ｐゴシック" charset="0"/>
              </a:rPr>
              <a:t>    </a:t>
            </a:r>
            <a:r>
              <a:rPr lang="en-US" sz="2400" dirty="0" smtClean="0">
                <a:solidFill>
                  <a:schemeClr val="tx1"/>
                </a:solidFill>
                <a:ea typeface="ＭＳ Ｐゴシック" charset="0"/>
              </a:rPr>
              <a:t>Advisor agents for various roles in disaster prevention and relief including </a:t>
            </a:r>
            <a:r>
              <a:rPr lang="en-US" sz="2400" dirty="0">
                <a:solidFill>
                  <a:schemeClr val="tx1"/>
                </a:solidFill>
                <a:ea typeface="ＭＳ Ｐゴシック" charset="0"/>
              </a:rPr>
              <a:t>simulation of  </a:t>
            </a:r>
            <a:r>
              <a:rPr lang="en-US" sz="2400" dirty="0" smtClean="0">
                <a:solidFill>
                  <a:schemeClr val="tx1"/>
                </a:solidFill>
                <a:ea typeface="ＭＳ Ｐゴシック" charset="0"/>
              </a:rPr>
              <a:t>epidemics, natural disasters and terrorist activity (training and operational)</a:t>
            </a:r>
            <a:r>
              <a:rPr lang="en-US" sz="2400" dirty="0">
                <a:solidFill>
                  <a:schemeClr val="tx1"/>
                </a:solidFill>
                <a:ea typeface="ＭＳ Ｐゴシック" charset="0"/>
              </a:rPr>
              <a:t/>
            </a:r>
            <a:br>
              <a:rPr lang="en-US" sz="2400" dirty="0">
                <a:solidFill>
                  <a:schemeClr val="tx1"/>
                </a:solidFill>
                <a:ea typeface="ＭＳ Ｐゴシック" charset="0"/>
              </a:rPr>
            </a:br>
            <a:endParaRPr lang="en-US" sz="2400" dirty="0">
              <a:solidFill>
                <a:schemeClr val="tx1"/>
              </a:solidFill>
              <a:ea typeface="ＭＳ Ｐゴシック" charset="0"/>
            </a:endParaRPr>
          </a:p>
          <a:p>
            <a:pPr marL="342900" indent="-342900">
              <a:lnSpc>
                <a:spcPct val="90000"/>
              </a:lnSpc>
              <a:spcBef>
                <a:spcPts val="700"/>
              </a:spcBef>
              <a:buSzPct val="155000"/>
              <a:buFont typeface="Wingdings" charset="2"/>
              <a:buChar char="q"/>
            </a:pPr>
            <a:r>
              <a:rPr lang="en-US" sz="2400" dirty="0">
                <a:solidFill>
                  <a:schemeClr val="tx1"/>
                </a:solidFill>
                <a:ea typeface="ＭＳ Ｐゴシック" charset="0"/>
              </a:rPr>
              <a:t>     </a:t>
            </a:r>
            <a:r>
              <a:rPr lang="en-US" sz="2400" dirty="0" smtClean="0">
                <a:solidFill>
                  <a:schemeClr val="tx1"/>
                </a:solidFill>
                <a:ea typeface="ＭＳ Ｐゴシック" charset="0"/>
              </a:rPr>
              <a:t>Agent-centered modeling of cultural </a:t>
            </a:r>
            <a:r>
              <a:rPr lang="en-US" sz="2400" dirty="0">
                <a:solidFill>
                  <a:schemeClr val="tx1"/>
                </a:solidFill>
                <a:ea typeface="ＭＳ Ｐゴシック" charset="0"/>
              </a:rPr>
              <a:t>differences</a:t>
            </a:r>
            <a:endParaRPr lang="en-US" sz="2400" dirty="0" smtClean="0">
              <a:solidFill>
                <a:srgbClr val="333399"/>
              </a:solidFill>
              <a:ea typeface="ＭＳ Ｐゴシック" charset="0"/>
            </a:endParaRPr>
          </a:p>
          <a:p>
            <a:pPr>
              <a:lnSpc>
                <a:spcPct val="90000"/>
              </a:lnSpc>
              <a:spcBef>
                <a:spcPts val="700"/>
              </a:spcBef>
              <a:buSzPct val="155000"/>
            </a:pPr>
            <a:endParaRPr lang="en-US" sz="2400" dirty="0" smtClean="0">
              <a:solidFill>
                <a:srgbClr val="333399"/>
              </a:solidFill>
              <a:ea typeface="ＭＳ Ｐゴシック" charset="0"/>
            </a:endParaRPr>
          </a:p>
          <a:p>
            <a:pPr marL="171450" indent="-171450">
              <a:lnSpc>
                <a:spcPct val="90000"/>
              </a:lnSpc>
              <a:spcBef>
                <a:spcPts val="700"/>
              </a:spcBef>
              <a:buSzPct val="155000"/>
              <a:buFont typeface="Wingdings" charset="2"/>
              <a:buChar char="q"/>
            </a:pPr>
            <a:r>
              <a:rPr lang="en-US" sz="2400" dirty="0" smtClean="0">
                <a:solidFill>
                  <a:srgbClr val="333399"/>
                </a:solidFill>
                <a:ea typeface="ＭＳ Ｐゴシック" charset="0"/>
              </a:rPr>
              <a:t>     Diagnostic </a:t>
            </a:r>
            <a:r>
              <a:rPr lang="en-US" sz="2400" dirty="0">
                <a:solidFill>
                  <a:srgbClr val="333399"/>
                </a:solidFill>
                <a:ea typeface="ＭＳ Ｐゴシック" charset="0"/>
              </a:rPr>
              <a:t>and treatment environments and tasks in </a:t>
            </a:r>
          </a:p>
          <a:p>
            <a:pPr>
              <a:lnSpc>
                <a:spcPct val="90000"/>
              </a:lnSpc>
              <a:spcBef>
                <a:spcPts val="300"/>
              </a:spcBef>
            </a:pPr>
            <a:r>
              <a:rPr lang="en-US" sz="2400" dirty="0" smtClean="0">
                <a:solidFill>
                  <a:srgbClr val="333399"/>
                </a:solidFill>
                <a:ea typeface="ＭＳ Ｐゴシック" charset="0"/>
              </a:rPr>
              <a:t>          engineering</a:t>
            </a:r>
            <a:r>
              <a:rPr lang="en-US" sz="2400" dirty="0">
                <a:solidFill>
                  <a:srgbClr val="333399"/>
                </a:solidFill>
                <a:ea typeface="ＭＳ Ｐゴシック" charset="0"/>
              </a:rPr>
              <a:t>, e.g., chemical engineering</a:t>
            </a:r>
            <a:br>
              <a:rPr lang="en-US" sz="2400" dirty="0">
                <a:solidFill>
                  <a:srgbClr val="333399"/>
                </a:solidFill>
                <a:ea typeface="ＭＳ Ｐゴシック" charset="0"/>
              </a:rPr>
            </a:br>
            <a:endParaRPr lang="en-US" sz="2400" dirty="0">
              <a:solidFill>
                <a:srgbClr val="333399"/>
              </a:solidFill>
              <a:ea typeface="ＭＳ Ｐゴシック" charset="0"/>
            </a:endParaRPr>
          </a:p>
          <a:p>
            <a:pPr marL="342900" indent="-342900">
              <a:lnSpc>
                <a:spcPct val="90000"/>
              </a:lnSpc>
              <a:spcBef>
                <a:spcPts val="700"/>
              </a:spcBef>
              <a:buSzPct val="155000"/>
              <a:buFont typeface="Wingdings" charset="2"/>
              <a:buChar char="q"/>
            </a:pPr>
            <a:r>
              <a:rPr lang="en-US" sz="2400" dirty="0">
                <a:solidFill>
                  <a:srgbClr val="333399"/>
                </a:solidFill>
                <a:ea typeface="ＭＳ Ｐゴシック" charset="0"/>
              </a:rPr>
              <a:t> </a:t>
            </a:r>
            <a:r>
              <a:rPr lang="en-US" sz="2400" dirty="0" smtClean="0">
                <a:solidFill>
                  <a:srgbClr val="333399"/>
                </a:solidFill>
                <a:ea typeface="ＭＳ Ｐゴシック" charset="0"/>
              </a:rPr>
              <a:t>    </a:t>
            </a:r>
            <a:r>
              <a:rPr lang="en-US" sz="2400" dirty="0" smtClean="0">
                <a:solidFill>
                  <a:schemeClr val="tx1"/>
                </a:solidFill>
                <a:ea typeface="ＭＳ Ｐゴシック" charset="0"/>
              </a:rPr>
              <a:t>Organization modeling</a:t>
            </a:r>
            <a:r>
              <a:rPr lang="en-US" sz="2400" dirty="0">
                <a:solidFill>
                  <a:schemeClr val="tx1"/>
                </a:solidFill>
                <a:ea typeface="ＭＳ Ｐゴシック" charset="0"/>
              </a:rPr>
              <a:t/>
            </a:r>
            <a:br>
              <a:rPr lang="en-US" sz="2400" dirty="0">
                <a:solidFill>
                  <a:schemeClr val="tx1"/>
                </a:solidFill>
                <a:ea typeface="ＭＳ Ｐゴシック" charset="0"/>
              </a:rPr>
            </a:br>
            <a:endParaRPr lang="en-US" sz="2400" dirty="0">
              <a:solidFill>
                <a:schemeClr val="tx1"/>
              </a:solidFill>
              <a:ea typeface="ＭＳ Ｐゴシック" charset="0"/>
            </a:endParaRPr>
          </a:p>
          <a:p>
            <a:pPr>
              <a:lnSpc>
                <a:spcPct val="90000"/>
              </a:lnSpc>
            </a:pPr>
            <a:endParaRPr lang="en-US" sz="1200" dirty="0">
              <a:solidFill>
                <a:schemeClr val="tx1"/>
              </a:solidFill>
              <a:ea typeface="ＭＳ Ｐゴシック" charset="0"/>
            </a:endParaRPr>
          </a:p>
        </p:txBody>
      </p:sp>
    </p:spTree>
    <p:extLst>
      <p:ext uri="{BB962C8B-B14F-4D97-AF65-F5344CB8AC3E}">
        <p14:creationId xmlns:p14="http://schemas.microsoft.com/office/powerpoint/2010/main" val="2478819248"/>
      </p:ext>
    </p:extLst>
  </p:cSld>
  <p:clrMapOvr>
    <a:masterClrMapping/>
  </p:clrMapOvr>
  <p:transition xmlns:p14="http://schemas.microsoft.com/office/powerpoint/2010/mai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
          <p:cNvSpPr>
            <a:spLocks noGrp="1" noChangeArrowheads="1"/>
          </p:cNvSpPr>
          <p:nvPr>
            <p:ph type="title"/>
          </p:nvPr>
        </p:nvSpPr>
        <p:spPr>
          <a:xfrm>
            <a:off x="304800" y="381000"/>
            <a:ext cx="8686800" cy="698500"/>
          </a:xfrm>
        </p:spPr>
        <p:txBody>
          <a:bodyPr rIns="132080"/>
          <a:lstStyle/>
          <a:p>
            <a:pPr indent="0" eaLnBrk="1" hangingPunct="1">
              <a:defRPr/>
            </a:pPr>
            <a:r>
              <a:rPr lang="en-US" sz="2800" b="1" smtClean="0"/>
              <a:t>Many Opportunities for Collaboration</a:t>
            </a:r>
            <a:endParaRPr lang="en-US" sz="2800" b="1" smtClean="0">
              <a:ea typeface="ヒラギノ角ゴ ProN W6" charset="0"/>
              <a:cs typeface="ヒラギノ角ゴ ProN W6" charset="0"/>
            </a:endParaRPr>
          </a:p>
        </p:txBody>
      </p:sp>
      <p:sp>
        <p:nvSpPr>
          <p:cNvPr id="53250" name="Rectangle 2"/>
          <p:cNvSpPr>
            <a:spLocks noGrp="1" noChangeArrowheads="1"/>
          </p:cNvSpPr>
          <p:nvPr>
            <p:ph type="body" idx="1"/>
          </p:nvPr>
        </p:nvSpPr>
        <p:spPr>
          <a:xfrm>
            <a:off x="685800" y="1206500"/>
            <a:ext cx="7772400" cy="5194300"/>
          </a:xfrm>
        </p:spPr>
        <p:txBody>
          <a:bodyPr rIns="132080"/>
          <a:lstStyle/>
          <a:p>
            <a:pPr marL="342900" eaLnBrk="1" hangingPunct="1">
              <a:lnSpc>
                <a:spcPct val="90000"/>
              </a:lnSpc>
              <a:buSzPct val="155000"/>
              <a:buFont typeface="Arial" charset="0"/>
              <a:buBlip>
                <a:blip r:embed="rId2"/>
              </a:buBlip>
              <a:defRPr/>
            </a:pPr>
            <a:r>
              <a:rPr lang="en-US" sz="2000" smtClean="0"/>
              <a:t>Perceptual apparatus in the current system bears enhancement; no </a:t>
            </a:r>
            <a:r>
              <a:rPr lang="en-US" sz="2000" b="1" smtClean="0"/>
              <a:t>speech</a:t>
            </a:r>
            <a:r>
              <a:rPr lang="en-US" sz="2000" smtClean="0"/>
              <a:t>, </a:t>
            </a:r>
            <a:r>
              <a:rPr lang="en-US" sz="2000" b="1" smtClean="0"/>
              <a:t>vision</a:t>
            </a:r>
            <a:r>
              <a:rPr lang="en-US" sz="2000" smtClean="0"/>
              <a:t> or </a:t>
            </a:r>
            <a:r>
              <a:rPr lang="en-US" sz="2000" b="1" smtClean="0"/>
              <a:t>haptic</a:t>
            </a:r>
            <a:r>
              <a:rPr lang="en-US" sz="2000" smtClean="0"/>
              <a:t> inputs at the moment</a:t>
            </a:r>
          </a:p>
          <a:p>
            <a:pPr marL="342900" eaLnBrk="1" hangingPunct="1">
              <a:lnSpc>
                <a:spcPct val="90000"/>
              </a:lnSpc>
              <a:buSzPct val="155000"/>
              <a:buFont typeface="Arial" charset="0"/>
              <a:buBlip>
                <a:blip r:embed="rId2"/>
              </a:buBlip>
              <a:defRPr/>
            </a:pPr>
            <a:r>
              <a:rPr lang="en-US" sz="2000" b="1" smtClean="0"/>
              <a:t>Coverage</a:t>
            </a:r>
            <a:r>
              <a:rPr lang="en-US" sz="2000" smtClean="0"/>
              <a:t> of subject domain, decision-making and natural language capabilities is never complete; work must continue on </a:t>
            </a:r>
            <a:r>
              <a:rPr lang="en-US" sz="2000" b="1" smtClean="0"/>
              <a:t>semi-automatic and automatic knowledge acquisition</a:t>
            </a:r>
            <a:r>
              <a:rPr lang="en-US" sz="2000" smtClean="0"/>
              <a:t> and elicitation</a:t>
            </a:r>
          </a:p>
          <a:p>
            <a:pPr marL="342900" eaLnBrk="1" hangingPunct="1">
              <a:lnSpc>
                <a:spcPct val="90000"/>
              </a:lnSpc>
              <a:buSzPct val="155000"/>
              <a:buFont typeface="Arial" charset="0"/>
              <a:buBlip>
                <a:blip r:embed="rId2"/>
              </a:buBlip>
              <a:defRPr/>
            </a:pPr>
            <a:r>
              <a:rPr lang="en-US" sz="2000" smtClean="0"/>
              <a:t>Automatic analysis of </a:t>
            </a:r>
            <a:r>
              <a:rPr lang="en-US" sz="2000" b="1" smtClean="0"/>
              <a:t>images</a:t>
            </a:r>
            <a:r>
              <a:rPr lang="en-US" sz="2000" smtClean="0"/>
              <a:t> (photo, video, X-ray, etc.) can enhance the diagnostic and treatment environments; opportunity to integrate advances in image processing</a:t>
            </a:r>
          </a:p>
          <a:p>
            <a:pPr marL="342900" eaLnBrk="1" hangingPunct="1">
              <a:lnSpc>
                <a:spcPct val="90000"/>
              </a:lnSpc>
              <a:buSzPct val="155000"/>
              <a:buFont typeface="Arial" charset="0"/>
              <a:buBlip>
                <a:blip r:embed="rId2"/>
              </a:buBlip>
              <a:defRPr/>
            </a:pPr>
            <a:r>
              <a:rPr lang="en-US" sz="2000" smtClean="0"/>
              <a:t>It would be wise to continue to integrate and evaluate different </a:t>
            </a:r>
            <a:r>
              <a:rPr lang="en-US" sz="2000" b="1" smtClean="0"/>
              <a:t>reasoning</a:t>
            </a:r>
            <a:r>
              <a:rPr lang="en-US" sz="2000" smtClean="0"/>
              <a:t> and </a:t>
            </a:r>
            <a:r>
              <a:rPr lang="en-US" sz="2000" b="1" smtClean="0"/>
              <a:t>decision theories</a:t>
            </a:r>
            <a:r>
              <a:rPr lang="en-US" sz="2000" smtClean="0"/>
              <a:t> </a:t>
            </a:r>
          </a:p>
          <a:p>
            <a:pPr marL="342900" eaLnBrk="1" hangingPunct="1">
              <a:lnSpc>
                <a:spcPct val="90000"/>
              </a:lnSpc>
              <a:buSzPct val="155000"/>
              <a:buFont typeface="Arial" charset="0"/>
              <a:buBlip>
                <a:blip r:embed="rId2"/>
              </a:buBlip>
              <a:defRPr/>
            </a:pPr>
            <a:r>
              <a:rPr lang="en-US" sz="2000" smtClean="0"/>
              <a:t>Work must continue on </a:t>
            </a:r>
            <a:r>
              <a:rPr lang="ja-JP" altLang="en-US" sz="2000" smtClean="0">
                <a:latin typeface="Arial"/>
              </a:rPr>
              <a:t>“</a:t>
            </a:r>
            <a:r>
              <a:rPr lang="en-US" sz="2000" smtClean="0"/>
              <a:t>eternal</a:t>
            </a:r>
            <a:r>
              <a:rPr lang="ja-JP" altLang="en-US" sz="2000" smtClean="0">
                <a:latin typeface="Arial"/>
              </a:rPr>
              <a:t>”</a:t>
            </a:r>
            <a:r>
              <a:rPr lang="en-US" sz="2000" smtClean="0"/>
              <a:t> </a:t>
            </a:r>
            <a:r>
              <a:rPr lang="en-US" sz="2000" b="1" smtClean="0"/>
              <a:t>problems in language processing</a:t>
            </a:r>
            <a:r>
              <a:rPr lang="en-US" sz="2000" smtClean="0"/>
              <a:t>: non-literal language, unexpected input, fragmented language, reference resolution, indirect speech acts, etc.</a:t>
            </a:r>
          </a:p>
          <a:p>
            <a:pPr marL="342900" eaLnBrk="1" hangingPunct="1">
              <a:lnSpc>
                <a:spcPct val="90000"/>
              </a:lnSpc>
              <a:buSzPct val="155000"/>
              <a:buFont typeface="Arial" charset="0"/>
              <a:buBlip>
                <a:blip r:embed="rId2"/>
              </a:buBlip>
              <a:defRPr/>
            </a:pPr>
            <a:r>
              <a:rPr lang="en-US" sz="2000" smtClean="0"/>
              <a:t>Human-computer </a:t>
            </a:r>
            <a:r>
              <a:rPr lang="en-US" sz="2000" b="1" smtClean="0"/>
              <a:t>interfaces</a:t>
            </a:r>
            <a:r>
              <a:rPr lang="en-US" sz="2000" smtClean="0"/>
              <a:t> must be constantly improved; opportunity to integrate latest HCI practices</a:t>
            </a:r>
          </a:p>
        </p:txBody>
      </p:sp>
    </p:spTree>
    <p:extLst>
      <p:ext uri="{BB962C8B-B14F-4D97-AF65-F5344CB8AC3E}">
        <p14:creationId xmlns:p14="http://schemas.microsoft.com/office/powerpoint/2010/main" val="3749548784"/>
      </p:ext>
    </p:extLst>
  </p:cSld>
  <p:clrMapOvr>
    <a:masterClrMapping/>
  </p:clrMapOvr>
  <p:transition xmlns:p14="http://schemas.microsoft.com/office/powerpoint/2010/mai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p>
            <a:fld id="{AAF93A12-7EBD-9148-9F63-4482E1201717}" type="slidenum">
              <a:rPr lang="en-US"/>
              <a:pPr/>
              <a:t>85</a:t>
            </a:fld>
            <a:endParaRPr lang="en-US"/>
          </a:p>
        </p:txBody>
      </p:sp>
    </p:spTree>
  </p:cSld>
  <p:clrMapOvr>
    <a:masterClrMapping/>
  </p:clrMapOvr>
  <p:transition xmlns:p14="http://schemas.microsoft.com/office/powerpoint/2010/mai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p:cNvSpPr>
          <p:nvPr/>
        </p:nvSpPr>
        <p:spPr bwMode="auto">
          <a:xfrm>
            <a:off x="292100" y="914400"/>
            <a:ext cx="85471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type="none" w="med" len="med"/>
                <a:tailEnd type="none" w="med" len="med"/>
              </a14:hiddenLine>
            </a:ext>
          </a:extLst>
        </p:spPr>
        <p:txBody>
          <a:bodyPr lIns="0" tIns="0" rIns="457200" bIns="0"/>
          <a:lstStyle/>
          <a:p>
            <a:pPr>
              <a:tabLst>
                <a:tab pos="457200" algn="l"/>
                <a:tab pos="457200" algn="l"/>
                <a:tab pos="457200" algn="l"/>
                <a:tab pos="457200" algn="l"/>
                <a:tab pos="457200" algn="l"/>
              </a:tabLst>
            </a:pPr>
            <a:r>
              <a:rPr lang="en-US" sz="2400" b="1" dirty="0">
                <a:solidFill>
                  <a:srgbClr val="002D99"/>
                </a:solidFill>
                <a:ea typeface="ＭＳ Ｐゴシック" charset="0"/>
                <a:cs typeface="Arial" charset="0"/>
              </a:rPr>
              <a:t>Different agents have different bodies. They</a:t>
            </a:r>
          </a:p>
          <a:p>
            <a:pPr>
              <a:tabLst>
                <a:tab pos="457200" algn="l"/>
                <a:tab pos="457200" algn="l"/>
                <a:tab pos="457200" algn="l"/>
                <a:tab pos="457200" algn="l"/>
                <a:tab pos="457200" algn="l"/>
              </a:tabLst>
            </a:pPr>
            <a:endParaRPr lang="en-US" sz="2400" dirty="0">
              <a:solidFill>
                <a:srgbClr val="002D99"/>
              </a:solidFill>
              <a:ea typeface="ＭＳ Ｐゴシック" charset="0"/>
              <a:cs typeface="Lucida Grande" charset="0"/>
            </a:endParaRPr>
          </a:p>
          <a:p>
            <a:pPr marL="342900" indent="-342900">
              <a:buClr>
                <a:srgbClr val="FF0000"/>
              </a:buClr>
              <a:buSzPct val="100000"/>
              <a:buFont typeface="Wingdings" charset="2"/>
              <a:buChar char="u"/>
              <a:tabLst>
                <a:tab pos="457200" algn="l"/>
                <a:tab pos="457200" algn="l"/>
                <a:tab pos="457200" algn="l"/>
                <a:tab pos="457200" algn="l"/>
                <a:tab pos="457200" algn="l"/>
              </a:tabLst>
            </a:pPr>
            <a:r>
              <a:rPr lang="en-US" sz="2400" dirty="0">
                <a:solidFill>
                  <a:srgbClr val="002D99"/>
                </a:solidFill>
                <a:ea typeface="ＭＳ Ｐゴシック" charset="0"/>
                <a:cs typeface="Arial" charset="0"/>
              </a:rPr>
              <a:t> have different physiological traits, predispositions, etc.</a:t>
            </a:r>
          </a:p>
          <a:p>
            <a:pPr marL="342900" indent="-342900">
              <a:buClr>
                <a:srgbClr val="FF0000"/>
              </a:buClr>
              <a:buSzPct val="100000"/>
              <a:buFont typeface="Wingdings" charset="2"/>
              <a:buChar char="u"/>
              <a:tabLst>
                <a:tab pos="457200" algn="l"/>
                <a:tab pos="457200" algn="l"/>
                <a:tab pos="457200" algn="l"/>
                <a:tab pos="457200" algn="l"/>
                <a:tab pos="457200" algn="l"/>
              </a:tabLst>
            </a:pPr>
            <a:r>
              <a:rPr lang="en-US" sz="2400" dirty="0">
                <a:solidFill>
                  <a:srgbClr val="002D99"/>
                </a:solidFill>
                <a:ea typeface="ＭＳ Ｐゴシック" charset="0"/>
                <a:cs typeface="Lucida Grande" charset="0"/>
              </a:rPr>
              <a:t>	react differently to diseases and medical interventions</a:t>
            </a:r>
          </a:p>
          <a:p>
            <a:pPr>
              <a:tabLst>
                <a:tab pos="457200" algn="l"/>
                <a:tab pos="457200" algn="l"/>
                <a:tab pos="457200" algn="l"/>
                <a:tab pos="457200" algn="l"/>
                <a:tab pos="457200" algn="l"/>
              </a:tabLst>
            </a:pPr>
            <a:endParaRPr lang="en-US" sz="2400" dirty="0">
              <a:solidFill>
                <a:srgbClr val="002D99"/>
              </a:solidFill>
              <a:ea typeface="ＭＳ Ｐゴシック" charset="0"/>
              <a:cs typeface="Lucida Grande" charset="0"/>
            </a:endParaRPr>
          </a:p>
          <a:p>
            <a:pPr>
              <a:tabLst>
                <a:tab pos="457200" algn="l"/>
                <a:tab pos="457200" algn="l"/>
                <a:tab pos="457200" algn="l"/>
                <a:tab pos="457200" algn="l"/>
                <a:tab pos="457200" algn="l"/>
                <a:tab pos="457200" algn="l"/>
                <a:tab pos="457200" algn="l"/>
              </a:tabLst>
            </a:pPr>
            <a:endParaRPr lang="en-US" sz="2400" b="1" dirty="0" smtClean="0">
              <a:solidFill>
                <a:srgbClr val="002D99"/>
              </a:solidFill>
              <a:ea typeface="ＭＳ Ｐゴシック" charset="0"/>
              <a:cs typeface="Arial" charset="0"/>
            </a:endParaRPr>
          </a:p>
          <a:p>
            <a:pPr>
              <a:tabLst>
                <a:tab pos="457200" algn="l"/>
                <a:tab pos="457200" algn="l"/>
                <a:tab pos="457200" algn="l"/>
                <a:tab pos="457200" algn="l"/>
                <a:tab pos="457200" algn="l"/>
                <a:tab pos="457200" algn="l"/>
                <a:tab pos="457200" algn="l"/>
              </a:tabLst>
            </a:pPr>
            <a:r>
              <a:rPr lang="en-US" sz="2400" b="1" dirty="0" smtClean="0">
                <a:solidFill>
                  <a:srgbClr val="002D99"/>
                </a:solidFill>
                <a:ea typeface="ＭＳ Ｐゴシック" charset="0"/>
                <a:cs typeface="Arial" charset="0"/>
              </a:rPr>
              <a:t>Different </a:t>
            </a:r>
            <a:r>
              <a:rPr lang="en-US" sz="2400" b="1" dirty="0">
                <a:solidFill>
                  <a:srgbClr val="002D99"/>
                </a:solidFill>
                <a:ea typeface="ＭＳ Ｐゴシック" charset="0"/>
                <a:cs typeface="Arial" charset="0"/>
              </a:rPr>
              <a:t>agents </a:t>
            </a:r>
            <a:r>
              <a:rPr lang="en-US" sz="2400" b="1" dirty="0" smtClean="0">
                <a:solidFill>
                  <a:srgbClr val="002D99"/>
                </a:solidFill>
                <a:ea typeface="ＭＳ Ｐゴシック" charset="0"/>
                <a:cs typeface="Arial" charset="0"/>
              </a:rPr>
              <a:t>have </a:t>
            </a:r>
            <a:r>
              <a:rPr lang="en-US" sz="2400" b="1" dirty="0">
                <a:solidFill>
                  <a:srgbClr val="002D99"/>
                </a:solidFill>
                <a:ea typeface="ＭＳ Ｐゴシック" charset="0"/>
                <a:cs typeface="Arial" charset="0"/>
              </a:rPr>
              <a:t>different minds. They </a:t>
            </a:r>
            <a:r>
              <a:rPr lang="en-US" sz="2400" b="1" dirty="0" smtClean="0">
                <a:solidFill>
                  <a:srgbClr val="002D99"/>
                </a:solidFill>
                <a:ea typeface="ＭＳ Ｐゴシック" charset="0"/>
                <a:cs typeface="Arial" charset="0"/>
              </a:rPr>
              <a:t>:</a:t>
            </a:r>
            <a:endParaRPr lang="en-US" sz="2400" dirty="0">
              <a:solidFill>
                <a:srgbClr val="002D99"/>
              </a:solidFill>
              <a:ea typeface="ＭＳ Ｐゴシック" charset="0"/>
              <a:cs typeface="Lucida Grande" charset="0"/>
            </a:endParaRPr>
          </a:p>
          <a:p>
            <a:pPr>
              <a:tabLst>
                <a:tab pos="457200" algn="l"/>
                <a:tab pos="457200" algn="l"/>
                <a:tab pos="457200" algn="l"/>
                <a:tab pos="457200" algn="l"/>
                <a:tab pos="457200" algn="l"/>
                <a:tab pos="457200" algn="l"/>
                <a:tab pos="457200" algn="l"/>
              </a:tabLst>
            </a:pPr>
            <a:endParaRPr lang="en-US" sz="2400" dirty="0">
              <a:solidFill>
                <a:srgbClr val="002D99"/>
              </a:solidFill>
              <a:ea typeface="ＭＳ Ｐゴシック" charset="0"/>
              <a:cs typeface="Lucida Grande" charset="0"/>
            </a:endParaRPr>
          </a:p>
          <a:p>
            <a:pPr marL="342900" indent="-342900">
              <a:buClr>
                <a:srgbClr val="FF0000"/>
              </a:buClr>
              <a:buSzPct val="100000"/>
              <a:buFont typeface="Wingdings" charset="2"/>
              <a:buChar char="u"/>
              <a:tabLst>
                <a:tab pos="457200" algn="l"/>
                <a:tab pos="457200" algn="l"/>
                <a:tab pos="457200" algn="l"/>
                <a:tab pos="457200" algn="l"/>
                <a:tab pos="457200" algn="l"/>
                <a:tab pos="457200" algn="l"/>
                <a:tab pos="457200" algn="l"/>
              </a:tabLst>
            </a:pPr>
            <a:r>
              <a:rPr lang="en-US" sz="2200" dirty="0" smtClean="0">
                <a:solidFill>
                  <a:srgbClr val="002D99"/>
                </a:solidFill>
                <a:ea typeface="ＭＳ Ｐゴシック" charset="0"/>
                <a:cs typeface="Arial" charset="0"/>
              </a:rPr>
              <a:t>  know</a:t>
            </a:r>
            <a:r>
              <a:rPr lang="en-US" sz="2200" dirty="0">
                <a:solidFill>
                  <a:srgbClr val="002D99"/>
                </a:solidFill>
                <a:ea typeface="ＭＳ Ｐゴシック" charset="0"/>
                <a:cs typeface="Arial" charset="0"/>
              </a:rPr>
              <a:t>, remember and forget different things </a:t>
            </a:r>
          </a:p>
          <a:p>
            <a:pPr marL="342900" indent="-342900">
              <a:buClr>
                <a:srgbClr val="FF0000"/>
              </a:buClr>
              <a:buSzPct val="100000"/>
              <a:buFont typeface="Wingdings" charset="2"/>
              <a:buChar char="u"/>
              <a:tabLst>
                <a:tab pos="457200" algn="l"/>
                <a:tab pos="457200" algn="l"/>
                <a:tab pos="457200" algn="l"/>
                <a:tab pos="457200" algn="l"/>
                <a:tab pos="457200" algn="l"/>
                <a:tab pos="457200" algn="l"/>
                <a:tab pos="457200" algn="l"/>
              </a:tabLst>
            </a:pPr>
            <a:r>
              <a:rPr lang="en-US" sz="2200" dirty="0" smtClean="0">
                <a:solidFill>
                  <a:srgbClr val="002D99"/>
                </a:solidFill>
                <a:ea typeface="ＭＳ Ｐゴシック" charset="0"/>
                <a:cs typeface="Arial" charset="0"/>
              </a:rPr>
              <a:t>  have </a:t>
            </a:r>
            <a:r>
              <a:rPr lang="en-US" sz="2200" dirty="0">
                <a:solidFill>
                  <a:srgbClr val="002D99"/>
                </a:solidFill>
                <a:ea typeface="ＭＳ Ｐゴシック" charset="0"/>
                <a:cs typeface="Arial" charset="0"/>
              </a:rPr>
              <a:t>different beliefs about the same things</a:t>
            </a:r>
          </a:p>
          <a:p>
            <a:pPr marL="342900" indent="-342900">
              <a:buClr>
                <a:srgbClr val="FF0000"/>
              </a:buClr>
              <a:buSzPct val="100000"/>
              <a:buFont typeface="Wingdings" charset="2"/>
              <a:buChar char="u"/>
              <a:tabLst>
                <a:tab pos="457200" algn="l"/>
                <a:tab pos="457200" algn="l"/>
                <a:tab pos="457200" algn="l"/>
                <a:tab pos="457200" algn="l"/>
                <a:tab pos="457200" algn="l"/>
                <a:tab pos="457200" algn="l"/>
                <a:tab pos="457200" algn="l"/>
              </a:tabLst>
            </a:pPr>
            <a:r>
              <a:rPr lang="en-US" sz="2200" dirty="0" smtClean="0">
                <a:solidFill>
                  <a:srgbClr val="002D99"/>
                </a:solidFill>
                <a:ea typeface="ＭＳ Ｐゴシック" charset="0"/>
                <a:cs typeface="Arial" charset="0"/>
              </a:rPr>
              <a:t>  have </a:t>
            </a:r>
            <a:r>
              <a:rPr lang="en-US" sz="2200" dirty="0">
                <a:solidFill>
                  <a:srgbClr val="002D99"/>
                </a:solidFill>
                <a:ea typeface="ＭＳ Ｐゴシック" charset="0"/>
                <a:cs typeface="Arial" charset="0"/>
              </a:rPr>
              <a:t>different language and reasoning capabilities</a:t>
            </a:r>
          </a:p>
          <a:p>
            <a:pPr marL="342900" indent="-342900">
              <a:buClr>
                <a:srgbClr val="FF0000"/>
              </a:buClr>
              <a:buSzPct val="100000"/>
              <a:buFont typeface="Wingdings" charset="2"/>
              <a:buChar char="u"/>
              <a:tabLst>
                <a:tab pos="457200" algn="l"/>
                <a:tab pos="457200" algn="l"/>
                <a:tab pos="457200" algn="l"/>
                <a:tab pos="457200" algn="l"/>
                <a:tab pos="457200" algn="l"/>
                <a:tab pos="457200" algn="l"/>
                <a:tab pos="457200" algn="l"/>
              </a:tabLst>
            </a:pPr>
            <a:r>
              <a:rPr lang="en-US" sz="2200" dirty="0">
                <a:solidFill>
                  <a:srgbClr val="002D99"/>
                </a:solidFill>
                <a:ea typeface="ＭＳ Ｐゴシック" charset="0"/>
                <a:cs typeface="Arial" charset="0"/>
              </a:rPr>
              <a:t> </a:t>
            </a:r>
            <a:r>
              <a:rPr lang="en-US" sz="2200" dirty="0" smtClean="0">
                <a:solidFill>
                  <a:srgbClr val="002D99"/>
                </a:solidFill>
                <a:ea typeface="ＭＳ Ｐゴシック" charset="0"/>
                <a:cs typeface="Arial" charset="0"/>
              </a:rPr>
              <a:t> have </a:t>
            </a:r>
            <a:r>
              <a:rPr lang="en-US" sz="2200" dirty="0">
                <a:solidFill>
                  <a:srgbClr val="002D99"/>
                </a:solidFill>
                <a:ea typeface="ＭＳ Ｐゴシック" charset="0"/>
                <a:cs typeface="Arial" charset="0"/>
              </a:rPr>
              <a:t>different personality traits, preferences, etc.</a:t>
            </a:r>
          </a:p>
          <a:p>
            <a:pPr marL="342900" indent="-342900">
              <a:buClr>
                <a:srgbClr val="FF0000"/>
              </a:buClr>
              <a:buSzPct val="100000"/>
              <a:buFont typeface="Wingdings" charset="2"/>
              <a:buChar char="u"/>
              <a:tabLst>
                <a:tab pos="457200" algn="l"/>
                <a:tab pos="457200" algn="l"/>
                <a:tab pos="457200" algn="l"/>
                <a:tab pos="457200" algn="l"/>
                <a:tab pos="457200" algn="l"/>
                <a:tab pos="457200" algn="l"/>
                <a:tab pos="457200" algn="l"/>
              </a:tabLst>
            </a:pPr>
            <a:r>
              <a:rPr lang="en-US" sz="2200" dirty="0">
                <a:solidFill>
                  <a:srgbClr val="002D99"/>
                </a:solidFill>
                <a:ea typeface="ＭＳ Ｐゴシック" charset="0"/>
                <a:cs typeface="Arial" charset="0"/>
              </a:rPr>
              <a:t> </a:t>
            </a:r>
            <a:r>
              <a:rPr lang="en-US" sz="2200" dirty="0" smtClean="0">
                <a:solidFill>
                  <a:srgbClr val="002D99"/>
                </a:solidFill>
                <a:ea typeface="ＭＳ Ｐゴシック" charset="0"/>
                <a:cs typeface="Arial" charset="0"/>
              </a:rPr>
              <a:t> make </a:t>
            </a:r>
            <a:r>
              <a:rPr lang="en-US" sz="2200" dirty="0">
                <a:solidFill>
                  <a:srgbClr val="002D99"/>
                </a:solidFill>
                <a:ea typeface="ＭＳ Ｐゴシック" charset="0"/>
                <a:cs typeface="Arial" charset="0"/>
              </a:rPr>
              <a:t>different decisions</a:t>
            </a:r>
          </a:p>
          <a:p>
            <a:pPr marL="342900" indent="-342900">
              <a:buClr>
                <a:srgbClr val="FF0000"/>
              </a:buClr>
              <a:buSzPct val="100000"/>
              <a:buFont typeface="Wingdings" charset="2"/>
              <a:buChar char="u"/>
              <a:tabLst>
                <a:tab pos="457200" algn="l"/>
                <a:tab pos="457200" algn="l"/>
                <a:tab pos="457200" algn="l"/>
                <a:tab pos="457200" algn="l"/>
                <a:tab pos="457200" algn="l"/>
                <a:tab pos="457200" algn="l"/>
                <a:tab pos="457200" algn="l"/>
              </a:tabLst>
            </a:pPr>
            <a:r>
              <a:rPr lang="en-US" sz="2200" dirty="0">
                <a:solidFill>
                  <a:srgbClr val="002D99"/>
                </a:solidFill>
                <a:ea typeface="ＭＳ Ｐゴシック" charset="0"/>
                <a:cs typeface="Arial" charset="0"/>
              </a:rPr>
              <a:t> </a:t>
            </a:r>
            <a:r>
              <a:rPr lang="en-US" sz="2200" dirty="0" smtClean="0">
                <a:solidFill>
                  <a:srgbClr val="002D99"/>
                </a:solidFill>
                <a:ea typeface="ＭＳ Ｐゴシック" charset="0"/>
                <a:cs typeface="Arial" charset="0"/>
              </a:rPr>
              <a:t> have </a:t>
            </a:r>
            <a:r>
              <a:rPr lang="en-US" sz="2200" dirty="0">
                <a:solidFill>
                  <a:srgbClr val="002D99"/>
                </a:solidFill>
                <a:ea typeface="ＭＳ Ｐゴシック" charset="0"/>
                <a:cs typeface="Arial" charset="0"/>
              </a:rPr>
              <a:t>their own models of other agents</a:t>
            </a:r>
            <a:r>
              <a:rPr lang="ja-JP" altLang="en-US" sz="2200" dirty="0">
                <a:solidFill>
                  <a:srgbClr val="002D99"/>
                </a:solidFill>
                <a:latin typeface="Arial"/>
                <a:ea typeface="ＭＳ Ｐゴシック" charset="0"/>
                <a:cs typeface="Arial" charset="0"/>
              </a:rPr>
              <a:t>’</a:t>
            </a:r>
            <a:r>
              <a:rPr lang="en-US" sz="2200" dirty="0">
                <a:solidFill>
                  <a:srgbClr val="002D99"/>
                </a:solidFill>
                <a:ea typeface="ＭＳ Ｐゴシック" charset="0"/>
                <a:cs typeface="Arial" charset="0"/>
              </a:rPr>
              <a:t> minds and </a:t>
            </a:r>
            <a:r>
              <a:rPr lang="en-US" sz="2200" dirty="0" smtClean="0">
                <a:solidFill>
                  <a:srgbClr val="002D99"/>
                </a:solidFill>
                <a:ea typeface="ＭＳ Ｐゴシック" charset="0"/>
                <a:cs typeface="Arial" charset="0"/>
              </a:rPr>
              <a:t>bodies</a:t>
            </a:r>
            <a:endParaRPr lang="en-US" sz="2200" dirty="0">
              <a:solidFill>
                <a:srgbClr val="002D99"/>
              </a:solidFill>
              <a:ea typeface="ＭＳ Ｐゴシック" charset="0"/>
              <a:cs typeface="Lucida Grande" charset="0"/>
            </a:endParaRPr>
          </a:p>
          <a:p>
            <a:pPr>
              <a:tabLst>
                <a:tab pos="457200" algn="l"/>
                <a:tab pos="457200" algn="l"/>
                <a:tab pos="457200" algn="l"/>
                <a:tab pos="457200" algn="l"/>
                <a:tab pos="457200" algn="l"/>
                <a:tab pos="457200" algn="l"/>
                <a:tab pos="457200" algn="l"/>
              </a:tabLst>
            </a:pPr>
            <a:endParaRPr lang="en-US" sz="2200" dirty="0">
              <a:solidFill>
                <a:srgbClr val="002D99"/>
              </a:solidFill>
              <a:ea typeface="ＭＳ Ｐゴシック" charset="0"/>
              <a:cs typeface="Arial" charset="0"/>
            </a:endParaRPr>
          </a:p>
        </p:txBody>
      </p:sp>
    </p:spTree>
    <p:extLst>
      <p:ext uri="{BB962C8B-B14F-4D97-AF65-F5344CB8AC3E}">
        <p14:creationId xmlns:p14="http://schemas.microsoft.com/office/powerpoint/2010/main" val="1122821267"/>
      </p:ext>
    </p:extLst>
  </p:cSld>
  <p:clrMapOvr>
    <a:masterClrMapping/>
  </p:clrMapOvr>
  <p:transition xmlns:p14="http://schemas.microsoft.com/office/powerpoint/2010/main"/>
</p:sld>
</file>

<file path=ppt/theme/theme1.xml><?xml version="1.0" encoding="utf-8"?>
<a:theme xmlns:a="http://schemas.openxmlformats.org/drawingml/2006/main" name="Title &amp; Bullets - No Graphics">
  <a:themeElements>
    <a:clrScheme name="">
      <a:dk1>
        <a:srgbClr val="0612A3"/>
      </a:dk1>
      <a:lt1>
        <a:srgbClr val="FFFFDB"/>
      </a:lt1>
      <a:dk2>
        <a:srgbClr val="000000"/>
      </a:dk2>
      <a:lt2>
        <a:srgbClr val="808080"/>
      </a:lt2>
      <a:accent1>
        <a:srgbClr val="BBE0E3"/>
      </a:accent1>
      <a:accent2>
        <a:srgbClr val="333399"/>
      </a:accent2>
      <a:accent3>
        <a:srgbClr val="FFFFEA"/>
      </a:accent3>
      <a:accent4>
        <a:srgbClr val="040E8B"/>
      </a:accent4>
      <a:accent5>
        <a:srgbClr val="DAEDEF"/>
      </a:accent5>
      <a:accent6>
        <a:srgbClr val="2D2D8A"/>
      </a:accent6>
      <a:hlink>
        <a:srgbClr val="009999"/>
      </a:hlink>
      <a:folHlink>
        <a:srgbClr val="99CC00"/>
      </a:folHlink>
    </a:clrScheme>
    <a:fontScheme name="Title &amp; Bullets - No Graphics">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rgbClr val="0612A3"/>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rgbClr val="0612A3"/>
            </a:solidFill>
            <a:effectLst/>
            <a:latin typeface="Arial" charset="0"/>
            <a:ea typeface="ヒラギノ角ゴ ProN W3" charset="0"/>
            <a:cs typeface="ヒラギノ角ゴ ProN W3" charset="0"/>
            <a:sym typeface="Arial" charset="0"/>
          </a:defRPr>
        </a:defPPr>
      </a:lstStyle>
    </a:lnDef>
  </a:objectDefaults>
  <a:extraClrSchemeLst>
    <a:extraClrScheme>
      <a:clrScheme name="Title &amp; Bullets - No Graphic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itle &amp; Bullets">
  <a:themeElements>
    <a:clrScheme name="">
      <a:dk1>
        <a:srgbClr val="0612A3"/>
      </a:dk1>
      <a:lt1>
        <a:srgbClr val="FFFFDB"/>
      </a:lt1>
      <a:dk2>
        <a:srgbClr val="000000"/>
      </a:dk2>
      <a:lt2>
        <a:srgbClr val="808080"/>
      </a:lt2>
      <a:accent1>
        <a:srgbClr val="BBE0E3"/>
      </a:accent1>
      <a:accent2>
        <a:srgbClr val="333399"/>
      </a:accent2>
      <a:accent3>
        <a:srgbClr val="FFFFEA"/>
      </a:accent3>
      <a:accent4>
        <a:srgbClr val="040E8B"/>
      </a:accent4>
      <a:accent5>
        <a:srgbClr val="DAEDEF"/>
      </a:accent5>
      <a:accent6>
        <a:srgbClr val="2D2D8A"/>
      </a:accent6>
      <a:hlink>
        <a:srgbClr val="009999"/>
      </a:hlink>
      <a:folHlink>
        <a:srgbClr val="99CC00"/>
      </a:folHlink>
    </a:clrScheme>
    <a:fontScheme name="Title &amp; Bullets">
      <a:majorFont>
        <a:latin typeface="Arial"/>
        <a:ea typeface="ヒラギノ角ゴ ProN W3"/>
        <a:cs typeface="ヒラギノ角ゴ ProN W3"/>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rgbClr val="0612A3"/>
            </a:solidFill>
            <a:effectLst/>
            <a:latin typeface="Arial" charset="0"/>
            <a:ea typeface="ヒラギノ角ゴ ProN W3" charset="0"/>
            <a:cs typeface="ヒラギノ角ゴ ProN W3" charset="0"/>
            <a:sym typeface="Arial" charset="0"/>
          </a:defRPr>
        </a:defPPr>
      </a:lstStyle>
    </a:spDef>
    <a:lnDef>
      <a:spPr bwMode="auto">
        <a:xfrm>
          <a:off x="0" y="0"/>
          <a:ext cx="1" cy="1"/>
        </a:xfrm>
        <a:custGeom>
          <a:avLst/>
          <a:gdLst/>
          <a:ahLst/>
          <a:cxnLst/>
          <a:rect l="0" t="0" r="0" b="0"/>
          <a:pathLst/>
        </a:custGeom>
        <a:solidFill>
          <a:srgbClr val="BBE0E3"/>
        </a:solidFill>
        <a:ln w="127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a:ln>
              <a:noFill/>
            </a:ln>
            <a:solidFill>
              <a:srgbClr val="0612A3"/>
            </a:solidFill>
            <a:effectLst/>
            <a:latin typeface="Arial" charset="0"/>
            <a:ea typeface="ヒラギノ角ゴ ProN W3" charset="0"/>
            <a:cs typeface="ヒラギノ角ゴ ProN W3" charset="0"/>
            <a:sym typeface="Arial"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736</TotalTime>
  <Pages>0</Pages>
  <Words>3029</Words>
  <Characters>0</Characters>
  <Application>Microsoft Macintosh PowerPoint</Application>
  <PresentationFormat>On-screen Show (4:3)</PresentationFormat>
  <Lines>0</Lines>
  <Paragraphs>681</Paragraphs>
  <Slides>85</Slides>
  <Notes>1</Notes>
  <HiddenSlides>0</HiddenSlides>
  <MMClips>0</MMClips>
  <ScaleCrop>false</ScaleCrop>
  <HeadingPairs>
    <vt:vector size="4" baseType="variant">
      <vt:variant>
        <vt:lpstr>Theme</vt:lpstr>
      </vt:variant>
      <vt:variant>
        <vt:i4>2</vt:i4>
      </vt:variant>
      <vt:variant>
        <vt:lpstr>Slide Titles</vt:lpstr>
      </vt:variant>
      <vt:variant>
        <vt:i4>85</vt:i4>
      </vt:variant>
    </vt:vector>
  </HeadingPairs>
  <TitlesOfParts>
    <vt:vector size="87" baseType="lpstr">
      <vt:lpstr>Title &amp; Bullets - No Graphics</vt:lpstr>
      <vt:lpstr>Title &amp; Bullets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goal of perception through language is to render the meaning of language input in a format that facilitates agent reasoning.  Our systems incorporate a large number of language processing modules and “microtheories.”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Ongoing and Future Work: Functionalities</vt:lpstr>
      <vt:lpstr>Ongoing and Future Work: Functionalities</vt:lpstr>
      <vt:lpstr>PowerPoint Presentation</vt:lpstr>
      <vt:lpstr>PowerPoint Presentation</vt:lpstr>
      <vt:lpstr>Many Opportunities for Collaboration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Office 2004 Test Drive User</dc:creator>
  <cp:keywords/>
  <dc:description/>
  <cp:lastModifiedBy>Sergei Nirenburg</cp:lastModifiedBy>
  <cp:revision>103</cp:revision>
  <dcterms:modified xsi:type="dcterms:W3CDTF">2011-06-13T12:41:48Z</dcterms:modified>
</cp:coreProperties>
</file>